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6" r:id="rId3"/>
    <p:sldId id="258" r:id="rId4"/>
    <p:sldId id="291" r:id="rId5"/>
    <p:sldId id="270" r:id="rId6"/>
    <p:sldId id="265" r:id="rId7"/>
    <p:sldId id="273" r:id="rId8"/>
    <p:sldId id="286" r:id="rId9"/>
    <p:sldId id="294" r:id="rId10"/>
    <p:sldId id="295" r:id="rId11"/>
    <p:sldId id="297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C48"/>
    <a:srgbClr val="1F5480"/>
    <a:srgbClr val="2E2C2D"/>
    <a:srgbClr val="47627F"/>
    <a:srgbClr val="04105A"/>
    <a:srgbClr val="ED613E"/>
    <a:srgbClr val="856E45"/>
    <a:srgbClr val="6F267F"/>
    <a:srgbClr val="FECB00"/>
    <a:srgbClr val="72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1650" y="-8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C1874-4CEE-455E-A841-74269645426C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35656-5D56-419D-A446-F48A38227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275"/>
            <a:ext cx="9143024" cy="5142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62" y="215320"/>
            <a:ext cx="1062492" cy="12962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8414" y="194328"/>
            <a:ext cx="5923547" cy="1289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ИНСПЕКЦИЯ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615179"/>
            <a:ext cx="9144000" cy="2070413"/>
          </a:xfrm>
          <a:ln>
            <a:noFill/>
          </a:ln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Новости градостроительного законодательства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</a:br>
            <a:endParaRPr lang="en-US" sz="2400" b="1" dirty="0">
              <a:solidFill>
                <a:srgbClr val="1F54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906438" y="3666226"/>
            <a:ext cx="7237561" cy="1477273"/>
          </a:xfrm>
        </p:spPr>
        <p:txBody>
          <a:bodyPr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1F5480"/>
                </a:solidFill>
                <a:cs typeface="Arial" pitchFamily="34" charset="0"/>
              </a:rPr>
              <a:t>КИСЕЛЕВА Екатерина Евгеньевна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1F5480"/>
                </a:solidFill>
                <a:cs typeface="Arial" pitchFamily="34" charset="0"/>
              </a:rPr>
              <a:t>Начальник нормативно-технического отдела инспекции</a:t>
            </a:r>
            <a:endParaRPr lang="en-US" sz="1800" b="1" dirty="0">
              <a:solidFill>
                <a:srgbClr val="1F548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9580" y="72545"/>
            <a:ext cx="636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F5480"/>
                </a:solidFill>
                <a:cs typeface="Arial" pitchFamily="34" charset="0"/>
              </a:rPr>
              <a:t>Федеральный закон от 08.08.2024 N 280-ФЗ </a:t>
            </a:r>
            <a:endParaRPr lang="ru-RU" sz="2400" b="1" dirty="0">
              <a:solidFill>
                <a:srgbClr val="1F548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643" y="1694587"/>
            <a:ext cx="8449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5480"/>
                </a:solidFill>
                <a:cs typeface="Arial" pitchFamily="34" charset="0"/>
              </a:rPr>
              <a:t>Правительством Российской Федерации могут быть установлены случаи, при которых для строительства, реконструкции объекта капитального строительства не требуется подготовка рабочей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485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9580" y="72545"/>
            <a:ext cx="636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F5480"/>
                </a:solidFill>
                <a:cs typeface="Arial" pitchFamily="34" charset="0"/>
              </a:rPr>
              <a:t>Федеральный закон от 08.08.2024 N 280-ФЗ </a:t>
            </a:r>
            <a:endParaRPr lang="ru-RU" sz="2400" b="1" dirty="0">
              <a:solidFill>
                <a:srgbClr val="1F548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643" y="1694587"/>
            <a:ext cx="8449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5480"/>
                </a:solidFill>
                <a:cs typeface="Arial" pitchFamily="34" charset="0"/>
              </a:rPr>
              <a:t>Правительством Российской Федерации могут быть установлены случаи, при которых для строительства, реконструкции объекта капитального строительства не требуется подготовка рабочей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485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62" y="215320"/>
            <a:ext cx="1062492" cy="12962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8414" y="194328"/>
            <a:ext cx="5923547" cy="1289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88921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www.gsn.nso.ru</a:t>
            </a:r>
            <a:endParaRPr lang="ru-RU" sz="2800" b="1" dirty="0">
              <a:solidFill>
                <a:srgbClr val="1F54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615179"/>
            <a:ext cx="9144000" cy="2070413"/>
          </a:xfrm>
        </p:spPr>
        <p:txBody>
          <a:bodyPr anchor="ctr" anchorCtr="0">
            <a:noAutofit/>
          </a:bodyPr>
          <a:lstStyle/>
          <a:p>
            <a:r>
              <a:rPr lang="ru-RU" sz="4000" b="1" dirty="0" smtClean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БЛАГОДАРЮ  ЗА  ВНИМАНИЕ!</a:t>
            </a:r>
            <a:endParaRPr lang="en-US" sz="4000" b="1" dirty="0">
              <a:solidFill>
                <a:srgbClr val="1F54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82738" y="105376"/>
            <a:ext cx="2146113" cy="611131"/>
            <a:chOff x="82738" y="105376"/>
            <a:chExt cx="2146113" cy="611131"/>
          </a:xfrm>
        </p:grpSpPr>
        <p:pic>
          <p:nvPicPr>
            <p:cNvPr id="30" name="Рисунок 29" descr="gerbnso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38" y="105376"/>
              <a:ext cx="500927" cy="611131"/>
            </a:xfrm>
            <a:prstGeom prst="rect">
              <a:avLst/>
            </a:prstGeom>
          </p:spPr>
        </p:pic>
        <p:sp>
          <p:nvSpPr>
            <p:cNvPr id="31" name="Subtitle 2"/>
            <p:cNvSpPr txBox="1">
              <a:spLocks/>
            </p:cNvSpPr>
            <p:nvPr/>
          </p:nvSpPr>
          <p:spPr>
            <a:xfrm>
              <a:off x="614009" y="106257"/>
              <a:ext cx="1614842" cy="6081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700" b="1" i="0" u="none" strike="noStrike" kern="1200" cap="none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ИНСПЕКЦИЯ </a:t>
              </a:r>
              <a:r>
                <a:rPr lang="ru-RU" sz="700" b="1" dirty="0" smtClean="0">
                  <a:solidFill>
                    <a:schemeClr val="bg1"/>
                  </a:solidFill>
                  <a:cs typeface="Arial" pitchFamily="34" charset="0"/>
                </a:rPr>
                <a:t>ГОСУДАРСТВЕННОГО</a:t>
              </a: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ru-RU" sz="700" b="1" dirty="0" smtClean="0">
                  <a:solidFill>
                    <a:schemeClr val="bg1"/>
                  </a:solidFill>
                  <a:cs typeface="Arial" pitchFamily="34" charset="0"/>
                </a:rPr>
                <a:t>СТРОИТЕЛЬНОГО НАДЗОРА</a:t>
              </a: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700" b="1" i="0" u="none" strike="noStrike" kern="1200" cap="none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НОВОСИБИРСКОЙ ОБЛАСТИ</a:t>
              </a:r>
              <a:endParaRPr kumimoji="0" lang="en-US" sz="7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4" y="828136"/>
            <a:ext cx="8635043" cy="397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1F5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Отмена СТУ внедрение СТО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3" y="1138687"/>
            <a:ext cx="8617788" cy="31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162984"/>
            <a:ext cx="90612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5480"/>
                </a:solidFill>
                <a:cs typeface="Arial" pitchFamily="34" charset="0"/>
              </a:rPr>
              <a:t>Расширение </a:t>
            </a:r>
            <a:r>
              <a:rPr lang="ru-RU" sz="2400" b="1" dirty="0">
                <a:solidFill>
                  <a:srgbClr val="1F5480"/>
                </a:solidFill>
                <a:cs typeface="Arial" pitchFamily="34" charset="0"/>
              </a:rPr>
              <a:t>способов обоснования закладываемых проектных решений, и уравнивание их статуса, без деления на «обязательные» и «добровольные» </a:t>
            </a:r>
          </a:p>
          <a:p>
            <a:pPr algn="ctr"/>
            <a:endParaRPr lang="ru-RU" sz="2000" b="1" dirty="0">
              <a:solidFill>
                <a:srgbClr val="1F548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13005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1F5480"/>
              </a:solidFill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1F5480"/>
                </a:solidFill>
                <a:cs typeface="Arial" pitchFamily="34" charset="0"/>
              </a:rPr>
              <a:t> </a:t>
            </a:r>
            <a:endParaRPr lang="ru-RU" b="1" dirty="0">
              <a:solidFill>
                <a:srgbClr val="1F5480"/>
              </a:solidFill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1F5480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191"/>
            <a:ext cx="8954219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6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894" y="1459536"/>
            <a:ext cx="8302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 </a:t>
            </a:r>
          </a:p>
          <a:p>
            <a:pPr algn="just"/>
            <a:endParaRPr lang="ru-RU" sz="2000" b="1" dirty="0">
              <a:solidFill>
                <a:srgbClr val="1F548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5563" y="5240"/>
            <a:ext cx="6176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5480"/>
                </a:solidFill>
                <a:cs typeface="Arial" pitchFamily="34" charset="0"/>
              </a:rPr>
              <a:t>ПОСТАНОВЛЕНИЕ ПРАВИТЕЛЬСТВА </a:t>
            </a:r>
          </a:p>
          <a:p>
            <a:pPr algn="ctr"/>
            <a:r>
              <a:rPr lang="ru-RU" b="1" dirty="0">
                <a:solidFill>
                  <a:srgbClr val="1F5480"/>
                </a:solidFill>
                <a:cs typeface="Arial" pitchFamily="34" charset="0"/>
              </a:rPr>
              <a:t>РОССИЙСКОЙ ФЕДЕРАЦИИ </a:t>
            </a:r>
          </a:p>
          <a:p>
            <a:pPr algn="ctr"/>
            <a:r>
              <a:rPr lang="ru-RU" b="1" dirty="0">
                <a:solidFill>
                  <a:srgbClr val="1F5480"/>
                </a:solidFill>
                <a:cs typeface="Arial" pitchFamily="34" charset="0"/>
              </a:rPr>
              <a:t>ОТ 30.05.2024 №708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868"/>
            <a:ext cx="8988725" cy="349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3147" y="186872"/>
            <a:ext cx="557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5480"/>
                </a:solidFill>
                <a:cs typeface="Arial" pitchFamily="34" charset="0"/>
              </a:rPr>
              <a:t>ПЕРЕХОД К РЕЕСТРОВОЙ МОДЕЛИ </a:t>
            </a:r>
          </a:p>
          <a:p>
            <a:pPr algn="ctr"/>
            <a:r>
              <a:rPr lang="ru-RU" b="1" dirty="0">
                <a:solidFill>
                  <a:srgbClr val="1F5480"/>
                </a:solidFill>
                <a:cs typeface="Arial" pitchFamily="34" charset="0"/>
              </a:rPr>
              <a:t>ТЕХНИЧЕСКОГО НОРМИРОВАНИЯ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" y="833203"/>
            <a:ext cx="9031857" cy="394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9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2927" y="105376"/>
            <a:ext cx="5296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F5480"/>
                </a:solidFill>
                <a:cs typeface="Arial" pitchFamily="34" charset="0"/>
              </a:rPr>
              <a:t>ПРИМЕРЫ ТРЕБОВАНИЙ ВКЛЮЧЕННЫХ / НЕВКЛЮЧЕННЫЕННЫХ В РЕЕСТР ТРЕБОВАНИЙ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" y="780838"/>
            <a:ext cx="9066362" cy="407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2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rbns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8" y="105376"/>
            <a:ext cx="500927" cy="611131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614009" y="106257"/>
            <a:ext cx="1614842" cy="6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ИНСПЕКЦИЯ </a:t>
            </a: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ГОСУДАРСТВЕННОГО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00" b="1" dirty="0" smtClean="0">
                <a:solidFill>
                  <a:schemeClr val="bg1"/>
                </a:solidFill>
                <a:cs typeface="Arial" pitchFamily="34" charset="0"/>
              </a:rPr>
              <a:t>СТРОИТЕЛЬНОГО НАДЗОРА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НОВОСИБИРСКОЙ ОБЛАСТИ</a:t>
            </a:r>
            <a:endParaRPr kumimoji="0" lang="en-US" sz="7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5808" y="4743390"/>
            <a:ext cx="24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www.gsn.nso.ru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3942" y="106257"/>
            <a:ext cx="3045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5480"/>
                </a:solidFill>
                <a:cs typeface="Arial" pitchFamily="34" charset="0"/>
              </a:rPr>
              <a:t>РАЗРАБОТКА СТО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" y="845389"/>
            <a:ext cx="8574656" cy="37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5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</TotalTime>
  <Words>205</Words>
  <Application>Microsoft Office PowerPoint</Application>
  <PresentationFormat>Экран (16:9)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Новости градостроительного законодательства   </vt:lpstr>
      <vt:lpstr>Презентация PowerPoint</vt:lpstr>
      <vt:lpstr>Отмена СТУ внедрение СТО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Киселева Екатерина Евгеньевна</cp:lastModifiedBy>
  <cp:revision>209</cp:revision>
  <dcterms:created xsi:type="dcterms:W3CDTF">2018-09-04T12:10:47Z</dcterms:created>
  <dcterms:modified xsi:type="dcterms:W3CDTF">2024-11-20T07:15:21Z</dcterms:modified>
</cp:coreProperties>
</file>