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08" r:id="rId4"/>
    <p:sldId id="310" r:id="rId5"/>
    <p:sldId id="306" r:id="rId6"/>
    <p:sldId id="307" r:id="rId7"/>
    <p:sldId id="301" r:id="rId8"/>
    <p:sldId id="311" r:id="rId9"/>
    <p:sldId id="302" r:id="rId10"/>
    <p:sldId id="312" r:id="rId11"/>
    <p:sldId id="316" r:id="rId12"/>
    <p:sldId id="317" r:id="rId13"/>
    <p:sldId id="313" r:id="rId14"/>
    <p:sldId id="314" r:id="rId15"/>
    <p:sldId id="318" r:id="rId16"/>
    <p:sldId id="333" r:id="rId17"/>
    <p:sldId id="334" r:id="rId18"/>
    <p:sldId id="335" r:id="rId19"/>
    <p:sldId id="336" r:id="rId20"/>
    <p:sldId id="337" r:id="rId21"/>
    <p:sldId id="304" r:id="rId22"/>
    <p:sldId id="330" r:id="rId23"/>
    <p:sldId id="331" r:id="rId24"/>
    <p:sldId id="26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480"/>
    <a:srgbClr val="04105A"/>
    <a:srgbClr val="BF3C48"/>
    <a:srgbClr val="2E2C2D"/>
    <a:srgbClr val="47627F"/>
    <a:srgbClr val="ED613E"/>
    <a:srgbClr val="856E45"/>
    <a:srgbClr val="6F267F"/>
    <a:srgbClr val="FECB00"/>
    <a:srgbClr val="72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 autoAdjust="0"/>
  </p:normalViewPr>
  <p:slideViewPr>
    <p:cSldViewPr snapToGrid="0">
      <p:cViewPr varScale="1">
        <p:scale>
          <a:sx n="151" d="100"/>
          <a:sy n="151" d="100"/>
        </p:scale>
        <p:origin x="-47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275"/>
            <a:ext cx="9143024" cy="5142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knd.gosuslugi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bns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2" y="215320"/>
            <a:ext cx="1062492" cy="12962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8414" y="194328"/>
            <a:ext cx="5923547" cy="1289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615179"/>
            <a:ext cx="9144000" cy="2070413"/>
          </a:xfrm>
          <a:ln>
            <a:noFill/>
          </a:ln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Цифровизация регионального государственного </a:t>
            </a:r>
            <a:br>
              <a:rPr lang="ru-RU" sz="2400" b="1" dirty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</a:br>
            <a:r>
              <a:rPr lang="ru-RU" sz="2400" b="1" dirty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строительного надзора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906438" y="3666226"/>
            <a:ext cx="7237561" cy="1477273"/>
          </a:xfrm>
        </p:spPr>
        <p:txBody>
          <a:bodyPr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1F5480"/>
                </a:solidFill>
                <a:cs typeface="Arial" pitchFamily="34" charset="0"/>
              </a:rPr>
              <a:t>		докладывает: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1F5480"/>
                </a:solidFill>
                <a:cs typeface="Arial" pitchFamily="34" charset="0"/>
              </a:rPr>
              <a:t>	СИМОНОВ Сергей Геннадьевич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1F5480"/>
                </a:solidFill>
                <a:cs typeface="Arial" pitchFamily="34" charset="0"/>
              </a:rPr>
              <a:t>	заместитель начальника инспекции</a:t>
            </a:r>
            <a:endParaRPr lang="en-US" sz="1800" b="1" dirty="0">
              <a:solidFill>
                <a:srgbClr val="1F548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354" y="273845"/>
            <a:ext cx="5719314" cy="9941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Запись на профилактический визит</a:t>
            </a:r>
            <a:endParaRPr lang="ru-RU" sz="2800" dirty="0">
              <a:latin typeface="+mn-lt"/>
            </a:endParaRPr>
          </a:p>
        </p:txBody>
      </p:sp>
      <p:pic>
        <p:nvPicPr>
          <p:cNvPr id="7" name="Объект 4"/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421616" y="1416588"/>
            <a:ext cx="3886200" cy="2789599"/>
          </a:xfrm>
          <a:prstGeom prst="rect">
            <a:avLst/>
          </a:prstGeom>
        </p:spPr>
      </p:pic>
      <p:pic>
        <p:nvPicPr>
          <p:cNvPr id="9" name="Объект 5"/>
          <p:cNvPicPr>
            <a:picLocks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4758546" y="1372408"/>
            <a:ext cx="3886200" cy="17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354" y="273845"/>
            <a:ext cx="5719314" cy="9941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Запись на профилактический визит</a:t>
            </a:r>
            <a:endParaRPr lang="ru-RU" sz="2800" dirty="0">
              <a:latin typeface="+mn-lt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447495" y="1648167"/>
            <a:ext cx="3886200" cy="179160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4853437" y="1609103"/>
            <a:ext cx="3886200" cy="27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4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354" y="273845"/>
            <a:ext cx="5719314" cy="9941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Запись на профилактический визит</a:t>
            </a:r>
            <a:endParaRPr lang="ru-RU" sz="2800" dirty="0">
              <a:latin typeface="+mn-lt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464748" y="1513443"/>
            <a:ext cx="3886200" cy="213006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4810305" y="1426769"/>
            <a:ext cx="3886200" cy="25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9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9464" y="273845"/>
            <a:ext cx="5685886" cy="9941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Запись на профилактический визит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712735" y="1370013"/>
            <a:ext cx="5718529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6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9464" y="273845"/>
            <a:ext cx="5685886" cy="9941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Запись на консультирование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25422" y="1138687"/>
            <a:ext cx="6462638" cy="34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6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Запись на консультирование</a:t>
            </a:r>
            <a:endParaRPr lang="ru-RU" sz="2800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 flipH="1">
            <a:off x="8533795" y="4004072"/>
            <a:ext cx="45719" cy="6179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4784425" y="1118920"/>
            <a:ext cx="3887788" cy="2263438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29841" y="3614468"/>
            <a:ext cx="7953441" cy="10277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dirty="0"/>
              <a:t>Дальнейшие шаги аналогичны записи на профилактический визит. </a:t>
            </a:r>
          </a:p>
          <a:p>
            <a:pPr marL="0" indent="0">
              <a:buNone/>
            </a:pPr>
            <a:r>
              <a:rPr lang="ru-RU" sz="3800" dirty="0"/>
              <a:t>Отличие – необходимо сформулировать вопрос на который будет дан ответ в ходе консультации</a:t>
            </a:r>
          </a:p>
          <a:p>
            <a:endParaRPr lang="ru-RU" dirty="0"/>
          </a:p>
        </p:txBody>
      </p:sp>
      <p:pic>
        <p:nvPicPr>
          <p:cNvPr id="11" name="Объект 5"/>
          <p:cNvPicPr>
            <a:picLocks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785004" y="1207584"/>
            <a:ext cx="3731224" cy="24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5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740" y="273845"/>
            <a:ext cx="5530610" cy="9941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Возражения на предостережение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октябре 2024 года заработал сервис по подаче возражений на предостережения через ЕПГУ (через систему досудебного обжалования).</a:t>
            </a:r>
          </a:p>
        </p:txBody>
      </p:sp>
    </p:spTree>
    <p:extLst>
      <p:ext uri="{BB962C8B-B14F-4D97-AF65-F5344CB8AC3E}">
        <p14:creationId xmlns:p14="http://schemas.microsoft.com/office/powerpoint/2010/main" val="129312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740" y="273845"/>
            <a:ext cx="5530610" cy="139968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+mn-lt"/>
              </a:rPr>
              <a:t>Возражения на предостережение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000" dirty="0">
                <a:latin typeface="+mn-lt"/>
              </a:rPr>
              <a:t>Авторизоваться на портале </a:t>
            </a:r>
            <a:r>
              <a:rPr lang="ru-RU" sz="2000" dirty="0" err="1">
                <a:latin typeface="+mn-lt"/>
              </a:rPr>
              <a:t>Госуслуг</a:t>
            </a:r>
            <a:r>
              <a:rPr lang="ru-RU" sz="2000" dirty="0">
                <a:latin typeface="+mn-lt"/>
              </a:rPr>
              <a:t> и перейти на соответствующую вкладку по ссылке – </a:t>
            </a:r>
            <a:r>
              <a:rPr lang="ru-RU" sz="2000" dirty="0">
                <a:latin typeface="+mn-lt"/>
                <a:hlinkClick r:id="rId2" tooltip="https://knd.gosuslugi.ru/"/>
              </a:rPr>
              <a:t>https://knd.gosuslugi.ru/</a:t>
            </a:r>
            <a:r>
              <a:rPr lang="ru-RU" sz="2000" dirty="0">
                <a:latin typeface="+mn-lt"/>
              </a:rPr>
              <a:t>.</a:t>
            </a:r>
            <a:endParaRPr lang="ru-RU" sz="2000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663155" y="1802922"/>
            <a:ext cx="7886700" cy="27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0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091" y="273845"/>
            <a:ext cx="5762445" cy="99417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Возражения на предостережение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000" dirty="0">
                <a:latin typeface="+mn-lt"/>
              </a:rPr>
              <a:t>В перечне предложенных оснований выбрать пункт «Возражение на предостережение».</a:t>
            </a:r>
            <a:br>
              <a:rPr lang="ru-RU" sz="2000" dirty="0">
                <a:latin typeface="+mn-lt"/>
              </a:rPr>
            </a:br>
            <a:endParaRPr lang="ru-RU" sz="2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170096" y="1585673"/>
            <a:ext cx="6320729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24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584" y="273845"/>
            <a:ext cx="5711765" cy="9941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Возражения на предостережение</a:t>
            </a:r>
          </a:p>
        </p:txBody>
      </p:sp>
      <p:pic>
        <p:nvPicPr>
          <p:cNvPr id="6" name="Объект 3"/>
          <p:cNvPicPr>
            <a:picLocks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4629150" y="1790876"/>
            <a:ext cx="3886200" cy="2420585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Заполнить предложенное системой заявление.</a:t>
            </a:r>
          </a:p>
          <a:p>
            <a:pPr marL="0" indent="0">
              <a:buNone/>
            </a:pPr>
            <a:r>
              <a:rPr lang="ru-RU" b="1" dirty="0"/>
              <a:t>Обязательно</a:t>
            </a:r>
            <a:r>
              <a:rPr lang="ru-RU" dirty="0"/>
              <a:t> следует указать </a:t>
            </a:r>
            <a:r>
              <a:rPr lang="ru-RU" b="1" i="1" dirty="0"/>
              <a:t>номер предостережения</a:t>
            </a:r>
            <a:r>
              <a:rPr lang="ru-RU" dirty="0"/>
              <a:t>, а также изложить </a:t>
            </a:r>
            <a:r>
              <a:rPr lang="ru-RU" b="1" dirty="0"/>
              <a:t>суть возражения </a:t>
            </a:r>
            <a:r>
              <a:rPr lang="ru-RU" dirty="0"/>
              <a:t>с приложением документов, обосновывающих доводы возражения.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5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7872" y="273845"/>
            <a:ext cx="5487478" cy="994172"/>
          </a:xfrm>
        </p:spPr>
        <p:txBody>
          <a:bodyPr/>
          <a:lstStyle/>
          <a:p>
            <a:pPr algn="ctr"/>
            <a:r>
              <a:rPr lang="ru-RU" dirty="0"/>
              <a:t>ЕРКНМ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1. Цели создания ЕРКНМ:</a:t>
            </a:r>
          </a:p>
          <a:p>
            <a:r>
              <a:rPr lang="ru-RU" b="1" dirty="0"/>
              <a:t>учет проводимых контрольными (надзорными) органами профилактических мероприятий, контрольных (надзорных) мероприятий, принятых контрольными (надзорными) органами мер по пресечению выявленных нарушений обязательных требований, устранению их последствий и (или) по восстановлению правового положения, существовавшего до таких нарушений;</a:t>
            </a:r>
          </a:p>
          <a:p>
            <a:r>
              <a:rPr lang="ru-RU" b="1" dirty="0"/>
              <a:t>учет решений и действий должностных лиц контрольных (надзорных) органов, решений контрольных (надзорных) органов, принятых при проведении мероприятий и принятии мер, а также принятых по итогам рассмотрения жалоб контролируемых лиц;</a:t>
            </a:r>
          </a:p>
          <a:p>
            <a:r>
              <a:rPr lang="ru-RU" b="1" dirty="0"/>
              <a:t>обеспечение взаимодействия контрольных (надзорных) органов и органов прокуратуры в рамках планирования и согласования проведения контрольных (надзорных) мероприятий;</a:t>
            </a:r>
          </a:p>
          <a:p>
            <a:r>
              <a:rPr lang="ru-RU" b="1" dirty="0"/>
              <a:t>учет информации о жалобах контролируемых лиц.</a:t>
            </a:r>
          </a:p>
          <a:p>
            <a:r>
              <a:rPr lang="ru-RU" b="1" dirty="0"/>
              <a:t>2. Правила формирования и ведения единого реестра контрольных (надзорных) мероприятий, в том числе правила размещения в сети "Интернет" общедоступных сведений, утверждаются Правительством Российской Федерации.</a:t>
            </a:r>
          </a:p>
          <a:p>
            <a:r>
              <a:rPr lang="ru-RU" b="1" dirty="0"/>
              <a:t>3. Оператором единого реестра контрольных (надзорных) мероприятий является Генеральная прокуратура Российской Федерации. Единый реестр контрольных (надзорных) мероприятий является федеральной государственной информационной системой.</a:t>
            </a:r>
          </a:p>
        </p:txBody>
      </p:sp>
    </p:spTree>
    <p:extLst>
      <p:ext uri="{BB962C8B-B14F-4D97-AF65-F5344CB8AC3E}">
        <p14:creationId xmlns:p14="http://schemas.microsoft.com/office/powerpoint/2010/main" val="403099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596" y="273845"/>
            <a:ext cx="5642754" cy="9941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Возражения на предостережение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Подписать и отправить заявление. </a:t>
            </a:r>
          </a:p>
          <a:p>
            <a:pPr marL="0" indent="0">
              <a:buNone/>
            </a:pPr>
            <a:r>
              <a:rPr lang="ru-RU" dirty="0"/>
              <a:t>Заявление должно быть </a:t>
            </a:r>
            <a:r>
              <a:rPr lang="ru-RU" b="1" dirty="0"/>
              <a:t>обязательно</a:t>
            </a:r>
            <a:r>
              <a:rPr lang="ru-RU" dirty="0"/>
              <a:t> подписано электронной подписью (простой (ПЭП), усиленной квалифицированной (УКЭП) или усиленной неквалифицированной (УНЭП)).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4655030" y="1365788"/>
            <a:ext cx="3980012" cy="26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12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2210" y="273845"/>
            <a:ext cx="5703139" cy="9941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Мобильное приложение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«</a:t>
            </a:r>
            <a:r>
              <a:rPr lang="ru-RU" sz="2800" b="1" dirty="0" smtClean="0">
                <a:latin typeface="+mn-lt"/>
              </a:rPr>
              <a:t>ИНСПЕКТОР</a:t>
            </a:r>
            <a:r>
              <a:rPr lang="ru-RU" sz="2800" b="1" dirty="0">
                <a:latin typeface="+mn-lt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Возможности приложения</a:t>
            </a:r>
            <a:r>
              <a:rPr lang="ru-RU" dirty="0"/>
              <a:t>: </a:t>
            </a:r>
          </a:p>
          <a:p>
            <a:pPr>
              <a:buFontTx/>
              <a:buChar char="-"/>
            </a:pPr>
            <a:r>
              <a:rPr lang="ru-RU" i="1" dirty="0"/>
              <a:t>Фиксация нарушений на фото и видео </a:t>
            </a:r>
          </a:p>
          <a:p>
            <a:pPr>
              <a:buFontTx/>
              <a:buChar char="-"/>
            </a:pPr>
            <a:r>
              <a:rPr lang="ru-RU" i="1" dirty="0"/>
              <a:t>Мероприятия с чек-листом и без него </a:t>
            </a:r>
          </a:p>
          <a:p>
            <a:pPr>
              <a:buFontTx/>
              <a:buChar char="-"/>
            </a:pPr>
            <a:r>
              <a:rPr lang="ru-RU" i="1" dirty="0"/>
              <a:t>Дистанционное взаимодействие (ВКС) </a:t>
            </a:r>
          </a:p>
          <a:p>
            <a:pPr>
              <a:buFontTx/>
              <a:buChar char="-"/>
            </a:pPr>
            <a:r>
              <a:rPr lang="ru-RU" i="1" dirty="0"/>
              <a:t>Контроль подмены </a:t>
            </a:r>
            <a:r>
              <a:rPr lang="ru-RU" i="1" dirty="0" err="1"/>
              <a:t>геолокации</a:t>
            </a:r>
            <a:r>
              <a:rPr lang="ru-RU" i="1" dirty="0"/>
              <a:t> </a:t>
            </a:r>
          </a:p>
          <a:p>
            <a:pPr>
              <a:buFontTx/>
              <a:buChar char="-"/>
            </a:pPr>
            <a:r>
              <a:rPr lang="ru-RU" i="1" dirty="0"/>
              <a:t>Формирование результатов (акты и др.) </a:t>
            </a:r>
          </a:p>
          <a:p>
            <a:pPr>
              <a:buFontTx/>
              <a:buChar char="-"/>
            </a:pPr>
            <a:r>
              <a:rPr lang="ru-RU" i="1" dirty="0"/>
              <a:t>Подписание результатов в «</a:t>
            </a:r>
            <a:r>
              <a:rPr lang="ru-RU" i="1" dirty="0" err="1"/>
              <a:t>Госключ</a:t>
            </a:r>
            <a:r>
              <a:rPr lang="ru-RU" i="1" dirty="0"/>
              <a:t>» (УНЭП, УКЭП и УКЭП должностного лица</a:t>
            </a:r>
          </a:p>
        </p:txBody>
      </p:sp>
    </p:spTree>
    <p:extLst>
      <p:ext uri="{BB962C8B-B14F-4D97-AF65-F5344CB8AC3E}">
        <p14:creationId xmlns:p14="http://schemas.microsoft.com/office/powerpoint/2010/main" val="149746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354" y="273845"/>
            <a:ext cx="5719314" cy="9941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Мобильное приложение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«</a:t>
            </a:r>
            <a:r>
              <a:rPr lang="ru-RU" sz="2800" b="1" dirty="0" smtClean="0">
                <a:latin typeface="+mn-lt"/>
              </a:rPr>
              <a:t>ИНСПЕКТОР</a:t>
            </a:r>
            <a:r>
              <a:rPr lang="ru-RU" sz="2800" b="1" dirty="0">
                <a:latin typeface="+mn-lt"/>
              </a:rPr>
              <a:t>»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Для инспектора: </a:t>
            </a:r>
          </a:p>
          <a:p>
            <a:pPr>
              <a:buFontTx/>
              <a:buChar char="-"/>
            </a:pPr>
            <a:r>
              <a:rPr lang="ru-RU" dirty="0"/>
              <a:t>ГИС ТОР КНД (достаточно скачать приложение) 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Ведомственные системы (подключение к ВС в СМЭВ и установка приложение)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Без информационных систем (регистрация учетных записей в ГИС ТОР КНД, создание ВКС напрямую из приложения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Для контролируемых лиц: </a:t>
            </a:r>
          </a:p>
          <a:p>
            <a:pPr marL="0" indent="0">
              <a:buNone/>
            </a:pPr>
            <a:r>
              <a:rPr lang="ru-RU" dirty="0"/>
              <a:t>- Необходимо скачать приложение «Инспектор» (роль определяется по привязке в ЕСИА к организации)</a:t>
            </a:r>
          </a:p>
        </p:txBody>
      </p:sp>
    </p:spTree>
    <p:extLst>
      <p:ext uri="{BB962C8B-B14F-4D97-AF65-F5344CB8AC3E}">
        <p14:creationId xmlns:p14="http://schemas.microsoft.com/office/powerpoint/2010/main" val="1802264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354" y="273845"/>
            <a:ext cx="5719314" cy="9941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Мобильное приложение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«</a:t>
            </a:r>
            <a:r>
              <a:rPr lang="ru-RU" sz="2800" b="1" dirty="0" smtClean="0">
                <a:latin typeface="+mn-lt"/>
              </a:rPr>
              <a:t>ИНСПЕКТОР</a:t>
            </a:r>
            <a:r>
              <a:rPr lang="ru-RU" sz="2800" b="1" dirty="0">
                <a:latin typeface="+mn-lt"/>
              </a:rPr>
              <a:t>»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02895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Инструкция по установке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30" y="1681867"/>
            <a:ext cx="18764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8" y="2443192"/>
            <a:ext cx="35242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566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bns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2" y="215320"/>
            <a:ext cx="1062492" cy="12962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8414" y="194328"/>
            <a:ext cx="5923547" cy="1289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88921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www.gsn.nso.ru</a:t>
            </a:r>
            <a:endParaRPr lang="ru-RU" sz="2800" b="1" dirty="0">
              <a:solidFill>
                <a:srgbClr val="1F54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615179"/>
            <a:ext cx="9144000" cy="2070413"/>
          </a:xfrm>
        </p:spPr>
        <p:txBody>
          <a:bodyPr anchor="ctr" anchorCtr="0">
            <a:noAutofit/>
          </a:bodyPr>
          <a:lstStyle/>
          <a:p>
            <a:r>
              <a:rPr lang="ru-RU" sz="4000" b="1" dirty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БЛАГОДАРЮ  ЗА  ВНИМАНИЕ!</a:t>
            </a:r>
            <a:endParaRPr lang="en-US" sz="4000" b="1" dirty="0">
              <a:solidFill>
                <a:srgbClr val="1F54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5290" y="273845"/>
            <a:ext cx="5220059" cy="994172"/>
          </a:xfrm>
        </p:spPr>
        <p:txBody>
          <a:bodyPr/>
          <a:lstStyle/>
          <a:p>
            <a:pPr algn="ctr"/>
            <a:r>
              <a:rPr lang="ru-RU" b="1" dirty="0"/>
              <a:t>ЕРКНМ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Постановление Правительства Российской Федерации от 16 апреля 2021 г. № 604 "Об утверждении Правил формирования и ведения единого реестра контрольных (надзорных) мероприятий ….. "</a:t>
            </a:r>
          </a:p>
        </p:txBody>
      </p:sp>
    </p:spTree>
    <p:extLst>
      <p:ext uri="{BB962C8B-B14F-4D97-AF65-F5344CB8AC3E}">
        <p14:creationId xmlns:p14="http://schemas.microsoft.com/office/powerpoint/2010/main" val="8910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5674" y="273845"/>
            <a:ext cx="5159675" cy="99417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Уведомление о проверке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Информирование контролируемых лиц осуществляется путем размещения сведений об указанных действиях и решениях в едином реестре контрольных (надзорных) мероприятий, а также доведения их до контролируемых лиц посредством инфраструктуры,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форме, в том числе через федеральную государственную информационную систему "Единый портал государственных и муниципальных услуг (функций)" (далее - единый портал государственных и муниципальных услуг) и (или) через региональный портал государственных и муниципальных услуг.</a:t>
            </a:r>
          </a:p>
          <a:p>
            <a:r>
              <a:rPr lang="ru-RU" dirty="0"/>
              <a:t>Контролируемое лицо считается проинформированным надлежащим образом в случае, если:</a:t>
            </a:r>
          </a:p>
          <a:p>
            <a:r>
              <a:rPr lang="ru-RU" dirty="0"/>
              <a:t>1) сведения предоставлены контролируемому, в том числе направлены ему электронной почтой по адресу, сведения о котором представлены контрольному (надзорному) органу контролируемым лицом и внесены в информационные ресурсы, информационные системы при осуществлении государственного контроля (надзора). Для целей информирования контролируемого лица контрольным (надзорным) органом может использоваться адрес электронной почты, сведения о котором были представлены при государственной регистрации юридического лица, индивидуального предпринимателя;</a:t>
            </a:r>
          </a:p>
          <a:p>
            <a:r>
              <a:rPr lang="ru-RU" dirty="0"/>
              <a:t>2) сведения были направлены в форме электронного документа, подписанного усиленной квалифицированной электронной подписью, через единый портал государственных и муниципальных услуг или через региональный портал государственных и муниципальных услуг в адрес контролируемых лиц, с подтверждением факта доставки таких сведений.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35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660" y="241540"/>
            <a:ext cx="6013689" cy="7504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latin typeface="+mn-lt"/>
              </a:rPr>
              <a:t>постановление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Правительства РФ от 18.07.2024 № 980 </a:t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3600" b="1" dirty="0"/>
              <a:t>	Изменения в правила формирования и ведения единого реестра контрольных (надзорных) мероприятий, утвержденных постановлением Правительства Российской Федерации от 16 апреля 2021 г. № 604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16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660" y="241539"/>
            <a:ext cx="6013689" cy="98341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постановление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Правительства РФ от 18.07.2024 № 980 </a:t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3600" b="1" dirty="0"/>
              <a:t>решение о проведении контрольного (надзорного) мероприятия принимается путём внесения соответствующей информации в электронный паспорт ЕРКНМ и его подписания</a:t>
            </a:r>
            <a:r>
              <a:rPr lang="ru-RU" sz="3600" dirty="0"/>
              <a:t>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600" b="1" i="1" u="sng" dirty="0"/>
              <a:t>Бумажное решение уже не требуется</a:t>
            </a:r>
            <a:endParaRPr lang="ru-RU" b="1" i="1" u="sng" dirty="0"/>
          </a:p>
          <a:p>
            <a:pPr marL="0" indent="0" algn="just">
              <a:buNone/>
            </a:pPr>
            <a:endParaRPr lang="ru-RU" sz="4600" b="1" dirty="0"/>
          </a:p>
          <a:p>
            <a:pPr marL="0" indent="0" algn="just">
              <a:buNone/>
            </a:pPr>
            <a:endParaRPr lang="ru-RU" sz="4600" b="1" dirty="0"/>
          </a:p>
        </p:txBody>
      </p:sp>
    </p:spTree>
    <p:extLst>
      <p:ext uri="{BB962C8B-B14F-4D97-AF65-F5344CB8AC3E}">
        <p14:creationId xmlns:p14="http://schemas.microsoft.com/office/powerpoint/2010/main" val="256516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660" y="241540"/>
            <a:ext cx="6013689" cy="7504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постановление </a:t>
            </a:r>
            <a:br>
              <a:rPr lang="ru-RU" sz="2000" b="1" dirty="0"/>
            </a:br>
            <a:r>
              <a:rPr lang="ru-RU" sz="2000" b="1" dirty="0"/>
              <a:t>Правительства РФ от 18.07.2024 № 980 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/>
              <a:t>Аналогично объявляется и предостережение о недопустимости нарушения обязательных требований — путём подписания и опубликования в ЕРКНМ, без составления на бумаге. </a:t>
            </a:r>
          </a:p>
          <a:p>
            <a:pPr marL="0" indent="0" algn="just">
              <a:buNone/>
            </a:pPr>
            <a:r>
              <a:rPr lang="ru-RU" b="1" dirty="0"/>
              <a:t>	Предусмотрена возможность получения по QR-коду выписки из реестра, содержащей информацию о контрольном (надзорном) мероприятии.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48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014" y="273845"/>
            <a:ext cx="5375335" cy="99417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Новый функционал на ЕПГУ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endParaRPr lang="ru-RU" dirty="0"/>
          </a:p>
          <a:p>
            <a:pPr marL="514350" indent="-514350" algn="just">
              <a:buAutoNum type="arabicPeriod"/>
            </a:pPr>
            <a:r>
              <a:rPr lang="ru-RU" sz="4000" b="1" dirty="0"/>
              <a:t>Подача заявления на проведение профилактического визита</a:t>
            </a:r>
          </a:p>
          <a:p>
            <a:pPr marL="514350" indent="-514350" algn="just">
              <a:buAutoNum type="arabicPeriod"/>
            </a:pPr>
            <a:endParaRPr lang="ru-RU" sz="4000" b="1" dirty="0"/>
          </a:p>
          <a:p>
            <a:pPr marL="514350" indent="-514350" algn="just">
              <a:buAutoNum type="arabicPeriod"/>
            </a:pPr>
            <a:r>
              <a:rPr lang="ru-RU" sz="4000" b="1" dirty="0"/>
              <a:t>Подача заявления на консультирование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82265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Запись на профилактический визит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979" y="1524854"/>
            <a:ext cx="3886200" cy="236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3"/>
          <p:cNvPicPr>
            <a:picLocks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4939701" y="1497986"/>
            <a:ext cx="3886200" cy="19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4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1495</TotalTime>
  <Words>741</Words>
  <Application>Microsoft Office PowerPoint</Application>
  <PresentationFormat>Экран (16:9)</PresentationFormat>
  <Paragraphs>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Цифровизация регионального государственного  строительного надзора</vt:lpstr>
      <vt:lpstr>ЕРКНМ</vt:lpstr>
      <vt:lpstr>ЕРКНМ</vt:lpstr>
      <vt:lpstr>Уведомление о проверке</vt:lpstr>
      <vt:lpstr> постановление  Правительства РФ от 18.07.2024 № 980  </vt:lpstr>
      <vt:lpstr>постановление  Правительства РФ от 18.07.2024 № 980  </vt:lpstr>
      <vt:lpstr>постановление  Правительства РФ от 18.07.2024 № 980  </vt:lpstr>
      <vt:lpstr>Новый функционал на ЕПГУ</vt:lpstr>
      <vt:lpstr>Запись на профилактический визит</vt:lpstr>
      <vt:lpstr>Запись на профилактический визит</vt:lpstr>
      <vt:lpstr>Запись на профилактический визит</vt:lpstr>
      <vt:lpstr>Запись на профилактический визит</vt:lpstr>
      <vt:lpstr>Запись на профилактический визит</vt:lpstr>
      <vt:lpstr>Запись на консультирование</vt:lpstr>
      <vt:lpstr>Запись на консультирование</vt:lpstr>
      <vt:lpstr>Возражения на предостережение</vt:lpstr>
      <vt:lpstr>Возражения на предостережение  Авторизоваться на портале Госуслуг и перейти на соответствующую вкладку по ссылке – https://knd.gosuslugi.ru/.</vt:lpstr>
      <vt:lpstr> Возражения на предостережение  В перечне предложенных оснований выбрать пункт «Возражение на предостережение». </vt:lpstr>
      <vt:lpstr>Возражения на предостережение</vt:lpstr>
      <vt:lpstr>Возражения на предостережение</vt:lpstr>
      <vt:lpstr>Мобильное приложение  «ИНСПЕКТОР»</vt:lpstr>
      <vt:lpstr>Мобильное приложение  «ИНСПЕКТОР»</vt:lpstr>
      <vt:lpstr>Мобильное приложение  «ИНСПЕКТОР»</vt:lpstr>
      <vt:lpstr>БЛАГОДАРЮ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Симонов Сергей Геннадьевич</cp:lastModifiedBy>
  <cp:revision>159</cp:revision>
  <dcterms:created xsi:type="dcterms:W3CDTF">2018-09-04T12:10:47Z</dcterms:created>
  <dcterms:modified xsi:type="dcterms:W3CDTF">2024-11-22T01:15:46Z</dcterms:modified>
</cp:coreProperties>
</file>