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583497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7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583497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7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27913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7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7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583497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7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7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6" name="Shape 105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7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	</a:t>
            </a:r>
            <a:fld id="{F8E3F0E9-0FC2-4DDE-87CF-3BA6A04EA4CC}" type="slidenum">
              <a:rPr/>
              <a:t/>
            </a:fld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619018" y="6356350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1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914400" y="2130427"/>
            <a:ext cx="10363199" cy="165182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br>
              <a:rPr lang="ru-RU"/>
            </a:br>
            <a:r>
              <a:rPr lang="ru-RU"/>
              <a:t>Цифровизация административного делопроизводства 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6159829" y="4346358"/>
            <a:ext cx="5317353" cy="138713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50000" lnSpcReduction="10000"/>
          </a:bodyPr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Докладывает: консультант - юрист отдела судебно-правовой работы инспекции государственного строительного надзора Новосибирской области</a:t>
            </a:r>
            <a:endParaRPr>
              <a:solidFill>
                <a:schemeClr val="tx1"/>
              </a:solidFill>
            </a:endParaRPr>
          </a:p>
          <a:p>
            <a:pPr>
              <a:defRPr/>
            </a:pPr>
            <a:endParaRPr lang="ru-RU"/>
          </a:p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Галиуллина Е.Н.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432411113" name=""/>
          <p:cNvSpPr txBox="1"/>
          <p:nvPr/>
        </p:nvSpPr>
        <p:spPr bwMode="auto">
          <a:xfrm rot="0" flipH="0" flipV="0">
            <a:off x="3495168" y="638173"/>
            <a:ext cx="5205619" cy="18291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  <a:p>
            <a:pPr>
              <a:defRPr/>
            </a:pPr>
            <a:endParaRPr/>
          </a:p>
        </p:txBody>
      </p:sp>
      <p:pic>
        <p:nvPicPr>
          <p:cNvPr id="98727777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757984" y="537055"/>
            <a:ext cx="1598882" cy="1593370"/>
          </a:xfrm>
          <a:prstGeom prst="rect">
            <a:avLst/>
          </a:prstGeom>
        </p:spPr>
      </p:pic>
      <p:sp>
        <p:nvSpPr>
          <p:cNvPr id="1690800053" name=""/>
          <p:cNvSpPr txBox="1"/>
          <p:nvPr/>
        </p:nvSpPr>
        <p:spPr bwMode="auto">
          <a:xfrm flipH="0" flipV="0">
            <a:off x="1352773" y="5039926"/>
            <a:ext cx="2409305" cy="4575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indent="0" algn="l">
              <a:buFont typeface="Arial"/>
              <a:buNone/>
              <a:defRPr/>
            </a:pPr>
            <a:r>
              <a:rPr sz="2400"/>
              <a:t>www.</a:t>
            </a:r>
            <a:r>
              <a:rPr sz="2400"/>
              <a:t>gsn</a:t>
            </a:r>
            <a:r>
              <a:rPr sz="2400"/>
              <a:t>.nso.ru</a:t>
            </a: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124978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6" y="1165194"/>
            <a:ext cx="10972800" cy="36990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Дистанционное участие в рассмотрении дел</a:t>
            </a:r>
            <a:endParaRPr sz="2400"/>
          </a:p>
        </p:txBody>
      </p:sp>
      <p:sp>
        <p:nvSpPr>
          <p:cNvPr id="27274419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767232" y="1673810"/>
            <a:ext cx="9815164" cy="445235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Проектом федерального закона №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предусмотрены поправки в статье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28.2 КоАП РФ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sz="2400" i="0" u="none">
                <a:latin typeface="Arial"/>
                <a:ea typeface="Arial"/>
                <a:cs typeface="Arial"/>
              </a:rPr>
              <a:t>«Протокол об административном правонарушении»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400" i="0" u="none">
                <a:latin typeface="Times New Roman"/>
                <a:ea typeface="Times New Roman"/>
                <a:cs typeface="Times New Roman"/>
              </a:rPr>
              <a:t> </a:t>
            </a:r>
            <a:endParaRPr sz="2400" i="0" u="none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в случае, если по объективным причинам при составлении протокола не может присутствовать физическое лицо, в отношении которого возбуждается дело о правонарушении, и</a:t>
            </a:r>
            <a:r>
              <a:rPr sz="2400" i="0" u="none">
                <a:latin typeface="Arial"/>
                <a:ea typeface="Arial"/>
                <a:cs typeface="Arial"/>
              </a:rPr>
              <a:t>ли его законный представитель, или законный представитель юридического лица, в отношении которого возбуждается дело, их присутствие может быть обеспечено путем использования систем ВКС или веб-конференции при наличии технической возможности.</a:t>
            </a:r>
            <a:endParaRPr sz="2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665698669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sp>
        <p:nvSpPr>
          <p:cNvPr id="268172306" name=""/>
          <p:cNvSpPr/>
          <p:nvPr/>
        </p:nvSpPr>
        <p:spPr bwMode="auto">
          <a:xfrm flipH="0" flipV="0">
            <a:off x="1409184" y="3245642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6514919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1534692701" name=""/>
          <p:cNvSpPr txBox="1"/>
          <p:nvPr/>
        </p:nvSpPr>
        <p:spPr bwMode="auto">
          <a:xfrm flipH="0" flipV="0">
            <a:off x="1212377" y="102418"/>
            <a:ext cx="7000171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0961168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8" y="1220679"/>
            <a:ext cx="10972800" cy="64733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b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</a:b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Дистанционное участие в рассмотрении дел</a:t>
            </a:r>
            <a:endParaRPr sz="2400"/>
          </a:p>
          <a:p>
            <a:pPr>
              <a:defRPr/>
            </a:pPr>
            <a:endParaRPr/>
          </a:p>
        </p:txBody>
      </p:sp>
      <p:sp>
        <p:nvSpPr>
          <p:cNvPr id="1097596841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517548" y="2117693"/>
            <a:ext cx="10064850" cy="4008468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  Проектом федерального закона №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предусмотрено дополнение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главы 29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lang="ru-RU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статьей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29.15 КоАП РФ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sz="2400" i="0" u="none">
                <a:latin typeface="Arial"/>
                <a:ea typeface="Arial"/>
                <a:cs typeface="Arial"/>
              </a:rPr>
              <a:t>«Участие в рассмотрении дела об административном правонарушении органом, должностным лицом путем использования систем видео-конференц-связи»</a:t>
            </a:r>
            <a:r>
              <a:rPr sz="2400">
                <a:latin typeface="Arial"/>
                <a:ea typeface="Arial"/>
                <a:cs typeface="Arial"/>
              </a:rPr>
              <a:t>;</a:t>
            </a:r>
            <a:endParaRPr sz="2400">
              <a:latin typeface="Arial"/>
              <a:ea typeface="Arial"/>
              <a:cs typeface="Arial"/>
            </a:endParaRPr>
          </a:p>
          <a:p>
            <a:pPr>
              <a:buFont typeface="Arial"/>
              <a:buChar char="–"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статьей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29.16 КоАП РФ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sz="2400" i="0" u="none">
                <a:latin typeface="Arial"/>
                <a:ea typeface="Arial"/>
                <a:cs typeface="Arial"/>
              </a:rPr>
              <a:t>«Участие в рассмотрении дела об административном </a:t>
            </a:r>
            <a:r>
              <a:rPr sz="2400" i="0" u="none">
                <a:latin typeface="Arial"/>
                <a:ea typeface="Arial"/>
                <a:cs typeface="Arial"/>
              </a:rPr>
              <a:t>правонарушении путем использования системы веб-конференции»</a:t>
            </a:r>
            <a:r>
              <a:rPr sz="2400">
                <a:latin typeface="Arial"/>
                <a:ea typeface="Arial"/>
                <a:cs typeface="Arial"/>
              </a:rPr>
              <a:t>.</a:t>
            </a:r>
            <a:endParaRPr sz="2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400"/>
          </a:p>
        </p:txBody>
      </p:sp>
      <p:pic>
        <p:nvPicPr>
          <p:cNvPr id="35248674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sp>
        <p:nvSpPr>
          <p:cNvPr id="70558270" name=""/>
          <p:cNvSpPr/>
          <p:nvPr/>
        </p:nvSpPr>
        <p:spPr bwMode="auto">
          <a:xfrm flipH="0" flipV="0">
            <a:off x="1156891" y="2950856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093955" name=""/>
          <p:cNvSpPr/>
          <p:nvPr/>
        </p:nvSpPr>
        <p:spPr bwMode="auto">
          <a:xfrm flipH="0" flipV="0">
            <a:off x="1102326" y="4020844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47282201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664217109" name=""/>
          <p:cNvSpPr txBox="1"/>
          <p:nvPr/>
        </p:nvSpPr>
        <p:spPr bwMode="auto">
          <a:xfrm flipH="0" flipV="0">
            <a:off x="1212377" y="102418"/>
            <a:ext cx="6999812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06022231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8" y="1081965"/>
            <a:ext cx="10972800" cy="51823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Видео-конференц-связь</a:t>
            </a:r>
            <a:endParaRPr sz="2400">
              <a:latin typeface="Arial"/>
              <a:cs typeface="Arial"/>
            </a:endParaRPr>
          </a:p>
        </p:txBody>
      </p:sp>
      <p:sp>
        <p:nvSpPr>
          <p:cNvPr id="713016700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674757" y="1673810"/>
            <a:ext cx="9907642" cy="445235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Видео-конференц-связь разрешат использовать, даже если производство по делу ведут не суды, а иные органы или должностные лица. Они смогут по своей инициативе либо по ходатайству участника дела решить вопрос, применять ли эту систему. </a:t>
            </a:r>
            <a:endParaRPr sz="2400" i="0" u="none">
              <a:latin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r>
              <a:rPr sz="2400" b="1" i="0" u="sng">
                <a:latin typeface="Arial"/>
                <a:ea typeface="Arial"/>
                <a:cs typeface="Arial"/>
              </a:rPr>
              <a:t>Условия:</a:t>
            </a:r>
            <a:endParaRPr sz="2400" i="0" u="none">
              <a:latin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-есть техвозможность;</a:t>
            </a:r>
            <a:endParaRPr sz="2400" i="0" u="none">
              <a:latin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-орган или должностное лицо обязали участника присутствовать при рассмотрении дела;</a:t>
            </a:r>
            <a:endParaRPr sz="2400" i="0" u="none">
              <a:latin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-участник по объективным причинам не может явиться.</a:t>
            </a:r>
            <a:endParaRPr sz="2400" i="0" u="none">
              <a:latin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endParaRPr sz="2400">
              <a:latin typeface="Arial"/>
              <a:ea typeface="Arial"/>
              <a:cs typeface="Arial"/>
            </a:endParaRPr>
          </a:p>
        </p:txBody>
      </p:sp>
      <p:pic>
        <p:nvPicPr>
          <p:cNvPr id="106997945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2033911777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3152679" y="3373062"/>
            <a:ext cx="482562" cy="490120"/>
          </a:xfrm>
          <a:prstGeom prst="rect">
            <a:avLst/>
          </a:prstGeom>
        </p:spPr>
      </p:pic>
      <p:pic>
        <p:nvPicPr>
          <p:cNvPr id="1054991642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8971092" y="5493058"/>
            <a:ext cx="1960483" cy="1292914"/>
          </a:xfrm>
          <a:prstGeom prst="rect">
            <a:avLst/>
          </a:prstGeom>
        </p:spPr>
      </p:pic>
      <p:sp>
        <p:nvSpPr>
          <p:cNvPr id="1866017793" name=""/>
          <p:cNvSpPr/>
          <p:nvPr/>
        </p:nvSpPr>
        <p:spPr bwMode="auto">
          <a:xfrm flipH="0" flipV="0">
            <a:off x="1269897" y="3977338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827025" name=""/>
          <p:cNvSpPr/>
          <p:nvPr/>
        </p:nvSpPr>
        <p:spPr bwMode="auto">
          <a:xfrm flipH="0" flipV="0">
            <a:off x="1269897" y="4395070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098883" name=""/>
          <p:cNvSpPr/>
          <p:nvPr/>
        </p:nvSpPr>
        <p:spPr bwMode="auto">
          <a:xfrm flipH="0" flipV="0">
            <a:off x="1269897" y="5050053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9829481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549797681" name=""/>
          <p:cNvSpPr txBox="1"/>
          <p:nvPr/>
        </p:nvSpPr>
        <p:spPr bwMode="auto">
          <a:xfrm flipH="0" flipV="0">
            <a:off x="1212377" y="102418"/>
            <a:ext cx="7000171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795576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8" y="1165194"/>
            <a:ext cx="10972800" cy="823033"/>
          </a:xfrm>
        </p:spPr>
        <p:txBody>
          <a:bodyPr/>
          <a:lstStyle/>
          <a:p>
            <a:pPr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Веб-конференция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7352844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endParaRPr sz="2400">
              <a:latin typeface="Arial"/>
              <a:ea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Сходные нормы планируют ввести для использования и другой системы - веб-конференции, в т.ч. в судах.</a:t>
            </a:r>
            <a:endParaRPr sz="2400" i="0" u="none">
              <a:latin typeface="Arial"/>
              <a:ea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buFont typeface="Arial"/>
              <a:buNone/>
              <a:defRPr/>
            </a:pPr>
            <a:endParaRPr sz="2400" i="0" u="none"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Если возникнут неполадки со связью, рассмотрение дела отложат.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7993409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128926462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8767644" y="4172134"/>
            <a:ext cx="2570825" cy="1737063"/>
          </a:xfrm>
          <a:prstGeom prst="rect">
            <a:avLst/>
          </a:prstGeom>
        </p:spPr>
      </p:pic>
      <p:pic>
        <p:nvPicPr>
          <p:cNvPr id="34174792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1153916093" name=""/>
          <p:cNvSpPr txBox="1"/>
          <p:nvPr/>
        </p:nvSpPr>
        <p:spPr bwMode="auto">
          <a:xfrm flipH="0" flipV="0">
            <a:off x="1212377" y="102418"/>
            <a:ext cx="7000531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9943351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5799174" y="274637"/>
            <a:ext cx="5783223" cy="1020021"/>
          </a:xfrm>
        </p:spPr>
        <p:txBody>
          <a:bodyPr/>
          <a:lstStyle/>
          <a:p>
            <a:pPr>
              <a:defRPr/>
            </a:pPr>
            <a:r>
              <a:rPr sz="24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Электронные документы</a:t>
            </a:r>
            <a:endParaRPr/>
          </a:p>
        </p:txBody>
      </p:sp>
      <p:sp>
        <p:nvSpPr>
          <p:cNvPr id="610603387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813470" y="1600200"/>
            <a:ext cx="9768927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Проектом федерального закона №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предусмотрено дополнение 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главы 31 статьей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31.12 КоАП РФ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 b="0" i="0" u="sng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«Порядок использования документов, изготовленных в электронном виде, в том числе в форме электронного документа, при исполнении административных наказаний»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sz="2400"/>
          </a:p>
          <a:p>
            <a:pPr marL="0" indent="0">
              <a:buFont typeface="Arial"/>
              <a:buNone/>
              <a:defRPr/>
            </a:pPr>
            <a:endParaRPr sz="2400"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Д</a:t>
            </a:r>
            <a:r>
              <a:rPr sz="2400" i="0" u="none">
                <a:latin typeface="Arial"/>
                <a:ea typeface="Arial"/>
                <a:cs typeface="Arial"/>
              </a:rPr>
              <a:t>окументы, подаваемые в орган, должностному лицу, приводящим в исполнение постановления о назначении административных наказаний, или направляемые таким органом, должностным лицом в ходе исполнения административного наказания, могут быть изготовлены в электр</a:t>
            </a:r>
            <a:r>
              <a:rPr sz="2400" i="0" u="none">
                <a:latin typeface="Arial"/>
                <a:ea typeface="Arial"/>
                <a:cs typeface="Arial"/>
              </a:rPr>
              <a:t>онном виде, в том числе в форме электронного документа, по правилам, предусмотренным статьями 24.8, 24.9 КоАП РФ.</a:t>
            </a:r>
            <a:endParaRPr sz="2400" i="0" u="none">
              <a:latin typeface="Arial"/>
              <a:ea typeface="Arial"/>
              <a:cs typeface="Arial"/>
            </a:endParaRPr>
          </a:p>
        </p:txBody>
      </p:sp>
      <p:pic>
        <p:nvPicPr>
          <p:cNvPr id="55765588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59098" y="102420"/>
            <a:ext cx="997790" cy="994350"/>
          </a:xfrm>
          <a:prstGeom prst="rect">
            <a:avLst/>
          </a:prstGeom>
        </p:spPr>
      </p:pic>
      <p:sp>
        <p:nvSpPr>
          <p:cNvPr id="1673020624" name=""/>
          <p:cNvSpPr txBox="1"/>
          <p:nvPr/>
        </p:nvSpPr>
        <p:spPr bwMode="auto">
          <a:xfrm flipH="0" flipV="0">
            <a:off x="1212376" y="102417"/>
            <a:ext cx="4319337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  <p:sp>
        <p:nvSpPr>
          <p:cNvPr id="1936884132" name=""/>
          <p:cNvSpPr/>
          <p:nvPr/>
        </p:nvSpPr>
        <p:spPr bwMode="auto">
          <a:xfrm flipH="0" flipV="0">
            <a:off x="1380867" y="3300671"/>
            <a:ext cx="358048" cy="36671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5477046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8" y="1139994"/>
            <a:ext cx="10972800" cy="67252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Платформа АКЦЕНТ</a:t>
            </a:r>
            <a:endParaRPr sz="2400"/>
          </a:p>
        </p:txBody>
      </p:sp>
      <p:sp>
        <p:nvSpPr>
          <p:cNvPr id="165050926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850460" y="1729296"/>
            <a:ext cx="9731936" cy="404118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marL="0" indent="0"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С 2024 года производится автоматизация деятельности по осуществлению государственного строительного надзора </a:t>
            </a:r>
            <a:r>
              <a:rPr sz="2400" i="0" u="none">
                <a:latin typeface="Arial"/>
                <a:ea typeface="Arial"/>
                <a:cs typeface="Arial"/>
              </a:rPr>
              <a:t>на основе</a:t>
            </a:r>
            <a:r>
              <a:rPr sz="2400" i="0" u="none">
                <a:latin typeface="Arial"/>
                <a:ea typeface="Arial"/>
                <a:cs typeface="Arial"/>
              </a:rPr>
              <a:t> </a:t>
            </a:r>
            <a:r>
              <a:rPr sz="2400" i="0" u="none">
                <a:latin typeface="Arial"/>
                <a:ea typeface="Arial"/>
                <a:cs typeface="Arial"/>
              </a:rPr>
              <a:t>инновационной платформы АКЦЕНТ, включенной в реестр отечественного программного обеспечения.</a:t>
            </a:r>
            <a:endParaRPr sz="24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4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Платформа АКЦЕНТ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также включает в себя раздел «Административное производство» с помощью которого планируется переход на электронный документооборот административного производства инспекции государственного строительного надзора Новосибирской области.</a:t>
            </a:r>
            <a:endParaRPr sz="2400" b="0"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400">
              <a:latin typeface="Arial"/>
              <a:cs typeface="Arial"/>
            </a:endParaRPr>
          </a:p>
        </p:txBody>
      </p:sp>
      <p:pic>
        <p:nvPicPr>
          <p:cNvPr id="48536874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43020601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rot="21081844" flipH="0" flipV="0">
            <a:off x="317972" y="5464253"/>
            <a:ext cx="949890" cy="712418"/>
          </a:xfrm>
          <a:prstGeom prst="rect">
            <a:avLst/>
          </a:prstGeom>
        </p:spPr>
      </p:pic>
      <p:pic>
        <p:nvPicPr>
          <p:cNvPr id="909820228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1524568095" name=""/>
          <p:cNvSpPr txBox="1"/>
          <p:nvPr/>
        </p:nvSpPr>
        <p:spPr bwMode="auto">
          <a:xfrm flipH="0" flipV="0">
            <a:off x="1212377" y="102418"/>
            <a:ext cx="7000891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82064013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831540" y="1701553"/>
            <a:ext cx="10972800" cy="4230410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             </a:t>
            </a: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             </a:t>
            </a:r>
            <a:r>
              <a:rPr lang="ru-RU" sz="32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БЛАГОДАРЮ  ЗА  ВНИМАНИЕ!</a:t>
            </a:r>
            <a:endParaRPr b="1"/>
          </a:p>
          <a:p>
            <a:pPr marL="0" indent="0">
              <a:buFont typeface="Arial"/>
              <a:buNone/>
              <a:defRPr/>
            </a:pP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/>
              <a:t>                                </a:t>
            </a:r>
            <a:r>
              <a:rPr b="1"/>
              <a:t>www.gsn.nso.ru</a:t>
            </a:r>
            <a:endParaRPr sz="32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54275310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21164" y="200657"/>
            <a:ext cx="1598883" cy="1593371"/>
          </a:xfrm>
          <a:prstGeom prst="rect">
            <a:avLst/>
          </a:prstGeom>
        </p:spPr>
      </p:pic>
      <p:sp>
        <p:nvSpPr>
          <p:cNvPr id="615648078" name=""/>
          <p:cNvSpPr txBox="1"/>
          <p:nvPr/>
        </p:nvSpPr>
        <p:spPr bwMode="auto">
          <a:xfrm flipH="0" flipV="0">
            <a:off x="1850460" y="200657"/>
            <a:ext cx="6131622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46398633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1101407" y="1257669"/>
            <a:ext cx="10924875" cy="832281"/>
          </a:xfrm>
        </p:spPr>
        <p:txBody>
          <a:bodyPr/>
          <a:lstStyle/>
          <a:p>
            <a:pPr>
              <a:defRPr/>
            </a:pPr>
            <a:r>
              <a:rPr sz="2400" b="1" i="0" u="sng">
                <a:solidFill>
                  <a:srgbClr val="000000"/>
                </a:solidFill>
                <a:latin typeface="Arial"/>
                <a:ea typeface="Arial"/>
                <a:cs typeface="Arial"/>
              </a:rPr>
              <a:t>Р</a:t>
            </a:r>
            <a:r>
              <a:rPr sz="2400" b="1" i="0" u="sng">
                <a:solidFill>
                  <a:srgbClr val="000000"/>
                </a:solidFill>
                <a:latin typeface="Arial"/>
                <a:ea typeface="Arial"/>
                <a:cs typeface="Arial"/>
              </a:rPr>
              <a:t>еформа административного делопроизводства</a:t>
            </a:r>
            <a:endParaRPr sz="2400" b="1">
              <a:latin typeface="Times New Roman"/>
              <a:cs typeface="Times New Roman"/>
            </a:endParaRPr>
          </a:p>
        </p:txBody>
      </p:sp>
      <p:sp>
        <p:nvSpPr>
          <p:cNvPr id="847271051" name=""/>
          <p:cNvSpPr/>
          <p:nvPr/>
        </p:nvSpPr>
        <p:spPr bwMode="auto">
          <a:xfrm flipH="0" flipV="0">
            <a:off x="1536043" y="2327108"/>
            <a:ext cx="10008791" cy="277403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Проектом федерального закона</a:t>
            </a:r>
            <a:r>
              <a:rPr sz="2200" b="0" i="0" u="none">
                <a:solidFill>
                  <a:srgbClr val="FF0000"/>
                </a:solidFill>
                <a:latin typeface="Arial"/>
                <a:ea typeface="Arial"/>
                <a:cs typeface="Arial"/>
              </a:rPr>
              <a:t> №</a:t>
            </a:r>
            <a:r>
              <a:rPr lang="ru-RU" sz="22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0" i="0" u="sng">
                <a:solidFill>
                  <a:srgbClr val="000000"/>
                </a:solidFill>
                <a:latin typeface="Arial"/>
                <a:ea typeface="Arial"/>
                <a:cs typeface="Arial"/>
              </a:rPr>
              <a:t>"О внесении изменений в Кодекс Российской Федерации об административных правонарушениях"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предлагается закрепить в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правовую основу для направления любых процессуальных документов в электронном виде, а также дистанционного участия в производстве по делам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об административных правонарушениях посредством систем видео-конференц-связи и веб-конференции.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br>
              <a:rPr sz="2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endParaRPr sz="2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134551229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4" y="5909198"/>
            <a:ext cx="669502" cy="669502"/>
          </a:xfrm>
          <a:prstGeom prst="rect">
            <a:avLst/>
          </a:prstGeom>
        </p:spPr>
      </p:pic>
      <p:pic>
        <p:nvPicPr>
          <p:cNvPr id="1156633365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rot="21081844" flipH="0" flipV="0">
            <a:off x="265875" y="1547415"/>
            <a:ext cx="949889" cy="712417"/>
          </a:xfrm>
          <a:prstGeom prst="rect">
            <a:avLst/>
          </a:prstGeom>
        </p:spPr>
      </p:pic>
      <p:pic>
        <p:nvPicPr>
          <p:cNvPr id="670457741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59100" y="102420"/>
            <a:ext cx="997791" cy="994352"/>
          </a:xfrm>
          <a:prstGeom prst="rect">
            <a:avLst/>
          </a:prstGeom>
        </p:spPr>
      </p:pic>
      <p:sp>
        <p:nvSpPr>
          <p:cNvPr id="474228532" name=""/>
          <p:cNvSpPr txBox="1"/>
          <p:nvPr/>
        </p:nvSpPr>
        <p:spPr bwMode="auto">
          <a:xfrm flipH="0" flipV="0">
            <a:off x="1236517" y="102420"/>
            <a:ext cx="4226625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123600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3699975" y="1096771"/>
            <a:ext cx="8396795" cy="122992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Порядок подачи и направления процессуальных документов в электронном виде</a:t>
            </a:r>
            <a:endParaRPr sz="2400"/>
          </a:p>
        </p:txBody>
      </p:sp>
      <p:sp>
        <p:nvSpPr>
          <p:cNvPr id="2008824151" name=""/>
          <p:cNvSpPr txBox="1"/>
          <p:nvPr/>
        </p:nvSpPr>
        <p:spPr bwMode="auto">
          <a:xfrm flipH="0" flipV="0">
            <a:off x="1591529" y="2589320"/>
            <a:ext cx="10193704" cy="192060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2400"/>
              <a:t>Порядок подачи и направления процессуальных документов в электронном виде, в том числе в форме электронного документа будет определять Правительство РФ, государственные органы, Верховный Суд РФ, Судебный департамент при ВС РФ и Банк России в пределах своих полномочий.</a:t>
            </a:r>
            <a:endParaRPr/>
          </a:p>
        </p:txBody>
      </p:sp>
      <p:pic>
        <p:nvPicPr>
          <p:cNvPr id="99733675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95336279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100" y="102420"/>
            <a:ext cx="997791" cy="994351"/>
          </a:xfrm>
          <a:prstGeom prst="rect">
            <a:avLst/>
          </a:prstGeom>
        </p:spPr>
      </p:pic>
      <p:sp>
        <p:nvSpPr>
          <p:cNvPr id="991093227" name=""/>
          <p:cNvSpPr txBox="1"/>
          <p:nvPr/>
        </p:nvSpPr>
        <p:spPr bwMode="auto">
          <a:xfrm flipH="0" flipV="0">
            <a:off x="1267863" y="102419"/>
            <a:ext cx="4426819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5561299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2007669" y="1276164"/>
            <a:ext cx="9737693" cy="42538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Внедрение электронного производства и документооборота </a:t>
            </a:r>
            <a:br>
              <a:rPr lang="ru-RU" sz="3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ru-RU" sz="3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по делам об административных правонарушениях соответствует современным тенденциям развития процессуального законодательства Российской Федерации и будет способствовать повышению оперативности производства по таким делам, обеспечению гарантий доступности правосудия, </a:t>
            </a:r>
            <a:br>
              <a:rPr lang="ru-RU" sz="3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ru-RU" sz="3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а также сокращению процессуальных издержек.</a:t>
            </a:r>
            <a:endParaRPr sz="3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3200"/>
          </a:p>
          <a:p>
            <a:pPr marL="0" indent="0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В целях учета уровня технического обеспечения различных субъектов административной юрисдикции </a:t>
            </a:r>
            <a:r>
              <a:rPr lang="ru-RU" sz="3200" b="0" i="0" u="sng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предлагается закрепить оговорку о применении проектируемых положений КоАП </a:t>
            </a:r>
            <a:r>
              <a:rPr lang="ru-RU" sz="3200" b="0" i="0" u="sng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при наличии соответствующей технической возможности</a:t>
            </a:r>
            <a:r>
              <a:rPr lang="ru-RU" sz="3200" b="0" i="0" u="sng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.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51803341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81943952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1300348" y="4901212"/>
            <a:ext cx="564100" cy="564100"/>
          </a:xfrm>
          <a:prstGeom prst="rect">
            <a:avLst/>
          </a:prstGeom>
        </p:spPr>
      </p:pic>
      <p:sp>
        <p:nvSpPr>
          <p:cNvPr id="832278502" name=""/>
          <p:cNvSpPr/>
          <p:nvPr/>
        </p:nvSpPr>
        <p:spPr bwMode="auto">
          <a:xfrm rot="10799989" flipH="0" flipV="0">
            <a:off x="11637915" y="4435805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15586304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196802733" name=""/>
          <p:cNvSpPr txBox="1"/>
          <p:nvPr/>
        </p:nvSpPr>
        <p:spPr bwMode="auto">
          <a:xfrm flipH="0" flipV="0">
            <a:off x="1212378" y="102419"/>
            <a:ext cx="6998734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9265326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369587" y="2506091"/>
            <a:ext cx="10212810" cy="2043711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endParaRPr sz="26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Правительство предлагает </a:t>
            </a:r>
            <a:r>
              <a:rPr lang="ru-RU" sz="26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с 1 июля 2025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года дать право участникам дел об административном производстве направлять госорганам и должностным лицам любые процессуальные документы в цифровом виде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. </a:t>
            </a:r>
            <a:endParaRPr lang="ru-RU" sz="26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55161016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366212" y="5899951"/>
            <a:ext cx="669501" cy="669501"/>
          </a:xfrm>
          <a:prstGeom prst="rect">
            <a:avLst/>
          </a:prstGeom>
        </p:spPr>
      </p:pic>
      <p:sp>
        <p:nvSpPr>
          <p:cNvPr id="1280068279" name=""/>
          <p:cNvSpPr/>
          <p:nvPr/>
        </p:nvSpPr>
        <p:spPr bwMode="auto">
          <a:xfrm flipH="0" flipV="0">
            <a:off x="5230026" y="1241024"/>
            <a:ext cx="1033272" cy="1142999"/>
          </a:xfrm>
          <a:prstGeom prst="verticalScroll">
            <a:avLst>
              <a:gd name="adj" fmla="val 12500"/>
            </a:avLst>
          </a:prstGeom>
          <a:solidFill>
            <a:schemeClr val="accent1">
              <a:lumMod val="60000"/>
              <a:lumOff val="40000"/>
              <a:alpha val="99999"/>
            </a:schemeClr>
          </a:solidFill>
          <a:ln w="25400" cap="flat" cmpd="sng" algn="ctr">
            <a:solidFill>
              <a:schemeClr val="accent1">
                <a:lumMod val="74901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/>
          </a:p>
        </p:txBody>
      </p:sp>
      <p:pic>
        <p:nvPicPr>
          <p:cNvPr id="111290422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204301735" name=""/>
          <p:cNvSpPr txBox="1"/>
          <p:nvPr/>
        </p:nvSpPr>
        <p:spPr bwMode="auto">
          <a:xfrm flipH="0" flipV="0">
            <a:off x="1221626" y="102419"/>
            <a:ext cx="6989486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9401621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8" y="989490"/>
            <a:ext cx="10972800" cy="915509"/>
          </a:xfrm>
        </p:spPr>
        <p:txBody>
          <a:bodyPr/>
          <a:lstStyle/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Электронная подача документов</a:t>
            </a:r>
            <a:endParaRPr/>
          </a:p>
        </p:txBody>
      </p:sp>
      <p:sp>
        <p:nvSpPr>
          <p:cNvPr id="859425230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674757" y="1904999"/>
            <a:ext cx="9907641" cy="3356866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0000" lnSpcReduction="4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Проектом федерального закона №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предусмотрено дополнение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главы 24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статьей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24.8 КоАП РФ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400" b="0" i="0" u="sng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«Подача процессуальных документов участниками производства по делу об административном правонарушении</a:t>
            </a:r>
            <a:r>
              <a:rPr lang="ru-RU" sz="2400" b="0" i="0" u="sng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»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Заявление, ходатайство, жалобу или другой процессуальный документ участник дела сможет представить по интернету не только в суд, но и в иной орган либо должностному лицу. </a:t>
            </a: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ВАЖНОЕ УСЛОВИЕ: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у адресата есть техническая возможность принять такой файл.</a:t>
            </a:r>
            <a:r>
              <a:rPr lang="ru-RU" sz="32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Бумажный формат оставят как альтернативу.</a:t>
            </a:r>
            <a:endParaRPr lang="ru-RU"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97254809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1610440562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028371" y="4031940"/>
            <a:ext cx="564101" cy="564101"/>
          </a:xfrm>
          <a:prstGeom prst="rect">
            <a:avLst/>
          </a:prstGeom>
        </p:spPr>
      </p:pic>
      <p:pic>
        <p:nvPicPr>
          <p:cNvPr id="150591344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6941249" y="4494319"/>
            <a:ext cx="601092" cy="619587"/>
          </a:xfrm>
          <a:prstGeom prst="rect">
            <a:avLst/>
          </a:prstGeom>
        </p:spPr>
      </p:pic>
      <p:sp>
        <p:nvSpPr>
          <p:cNvPr id="1625039431" name=""/>
          <p:cNvSpPr/>
          <p:nvPr/>
        </p:nvSpPr>
        <p:spPr bwMode="auto">
          <a:xfrm flipH="0" flipV="0">
            <a:off x="1234423" y="3117312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7012912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1639728735" name=""/>
          <p:cNvSpPr txBox="1"/>
          <p:nvPr/>
        </p:nvSpPr>
        <p:spPr bwMode="auto">
          <a:xfrm flipH="0" flipV="0">
            <a:off x="1212378" y="102419"/>
            <a:ext cx="6998734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2170507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713009" y="1294660"/>
            <a:ext cx="10869389" cy="1183688"/>
          </a:xfrm>
        </p:spPr>
        <p:txBody>
          <a:bodyPr/>
          <a:lstStyle/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Использование ЭП</a:t>
            </a:r>
            <a:endParaRPr sz="2400"/>
          </a:p>
        </p:txBody>
      </p:sp>
      <p:sp>
        <p:nvSpPr>
          <p:cNvPr id="949199976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2146383" y="2395121"/>
            <a:ext cx="9436015" cy="3731041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Установят разные требования к подписанию цифровых документов. </a:t>
            </a:r>
            <a:b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</a:br>
            <a:endParaRPr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Так, при их подаче в орган (не в суд) через Госуслуги по общему правилу разрешат использовать простую ЭП.</a:t>
            </a:r>
            <a:endParaRPr sz="2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400"/>
          </a:p>
        </p:txBody>
      </p:sp>
      <p:pic>
        <p:nvPicPr>
          <p:cNvPr id="143715687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pic>
        <p:nvPicPr>
          <p:cNvPr id="13339803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099" y="222638"/>
            <a:ext cx="997791" cy="994351"/>
          </a:xfrm>
          <a:prstGeom prst="rect">
            <a:avLst/>
          </a:prstGeom>
        </p:spPr>
      </p:pic>
      <p:sp>
        <p:nvSpPr>
          <p:cNvPr id="717081185" name=""/>
          <p:cNvSpPr txBox="1"/>
          <p:nvPr/>
        </p:nvSpPr>
        <p:spPr bwMode="auto">
          <a:xfrm flipH="0" flipV="0">
            <a:off x="1212378" y="222638"/>
            <a:ext cx="7001614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0880790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4711924" y="1044975"/>
            <a:ext cx="6870474" cy="776795"/>
          </a:xfrm>
        </p:spPr>
        <p:txBody>
          <a:bodyPr/>
          <a:lstStyle/>
          <a:p>
            <a:pPr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Электронное изготовление вручение и направление документ</a:t>
            </a:r>
            <a:r>
              <a:rPr lang="ru-RU" sz="2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ов</a:t>
            </a:r>
            <a:endParaRPr/>
          </a:p>
        </p:txBody>
      </p:sp>
      <p:sp>
        <p:nvSpPr>
          <p:cNvPr id="1418531841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570426" y="1821771"/>
            <a:ext cx="10211927" cy="408742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Проектом федерального закона №</a:t>
            </a:r>
            <a:r>
              <a:rPr lang="ru-RU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предусмотрено дополнение 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главы 24</a:t>
            </a:r>
            <a:b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</a:b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статьей </a:t>
            </a:r>
            <a:r>
              <a:rPr lang="ru-RU" sz="22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24.9 КоАП РФ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200" b="0" i="0" u="sng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«Изготовление, вручение и направление процессуальных документов»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sz="2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Суд, другой орган и должностные лица при наличии техвозможности будут изготавливать постановления, решения, определения, протоколы и прочие документы в цифровом виде. При этом по ходатайству участника дела и в ряде других случаев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сделают также бумажный экземпляр.</a:t>
            </a:r>
            <a:endParaRPr sz="2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22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Установят разные способы направления электронных документов участникам дела. </a:t>
            </a:r>
            <a:endParaRPr sz="2200"/>
          </a:p>
          <a:p>
            <a:pPr>
              <a:defRPr/>
            </a:pPr>
            <a:endParaRPr sz="2200"/>
          </a:p>
          <a:p>
            <a:pPr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Определят дни, с которых документ будут считать полученным.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</a:t>
            </a:r>
            <a:endParaRPr sz="2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52284008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sp>
        <p:nvSpPr>
          <p:cNvPr id="645758015" name=""/>
          <p:cNvSpPr/>
          <p:nvPr/>
        </p:nvSpPr>
        <p:spPr bwMode="auto">
          <a:xfrm flipH="0" flipV="0">
            <a:off x="1156891" y="3062284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00540" name=""/>
          <p:cNvSpPr/>
          <p:nvPr/>
        </p:nvSpPr>
        <p:spPr bwMode="auto">
          <a:xfrm flipH="0" flipV="0">
            <a:off x="1156891" y="4527726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419440" name=""/>
          <p:cNvSpPr/>
          <p:nvPr/>
        </p:nvSpPr>
        <p:spPr bwMode="auto">
          <a:xfrm flipH="0" flipV="0">
            <a:off x="1156891" y="5449294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0972872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713031542" name=""/>
          <p:cNvSpPr txBox="1"/>
          <p:nvPr/>
        </p:nvSpPr>
        <p:spPr bwMode="auto">
          <a:xfrm flipH="0" flipV="0">
            <a:off x="1212377" y="102418"/>
            <a:ext cx="6999093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bg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0064214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09598" y="1026480"/>
            <a:ext cx="10972800" cy="39115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 sz="2400" b="1" i="0" u="none">
                <a:latin typeface="Times New Roman"/>
                <a:ea typeface="Times New Roman"/>
                <a:cs typeface="Times New Roman"/>
              </a:rPr>
              <a:t>Электронное извещение</a:t>
            </a:r>
            <a:endParaRPr sz="2400"/>
          </a:p>
        </p:txBody>
      </p:sp>
      <p:sp>
        <p:nvSpPr>
          <p:cNvPr id="1606261448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730242" y="1683057"/>
            <a:ext cx="9852157" cy="4443105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Проектом федерального закона №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758177-8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предусмотрены поправки в статье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25.15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400" b="0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КоАП РФ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sz="2400" i="0" u="sng">
                <a:latin typeface="Arial"/>
                <a:ea typeface="Arial"/>
                <a:cs typeface="Arial"/>
              </a:rPr>
              <a:t>«Извещение участников производства по делу об административном правонарушении»</a:t>
            </a:r>
            <a:r>
              <a:rPr lang="ru-RU" sz="2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sz="2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400" i="0" u="none">
                <a:latin typeface="Arial"/>
                <a:ea typeface="Arial"/>
                <a:cs typeface="Arial"/>
              </a:rPr>
              <a:t>Предлагается установить, что участники производства по делу об административном правонарушении извещаются или </a:t>
            </a:r>
            <a:r>
              <a:rPr sz="2400" i="0" u="none">
                <a:latin typeface="Arial"/>
                <a:ea typeface="Arial"/>
                <a:cs typeface="Arial"/>
              </a:rPr>
              <a:t>вызыва</a:t>
            </a:r>
            <a:r>
              <a:rPr sz="2400" i="0" u="none">
                <a:latin typeface="Arial"/>
                <a:ea typeface="Arial"/>
                <a:cs typeface="Arial"/>
              </a:rPr>
              <a:t>ются к судье, в орган или к должностному лицу, в производстве которых находится дело, в том числе путем отправки CMC-сообщения или направления извещения по электронной почте при согласии лица на получение извещений.</a:t>
            </a:r>
            <a:endParaRPr sz="2400" i="0" u="none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77126749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209003" y="5909198"/>
            <a:ext cx="669501" cy="669501"/>
          </a:xfrm>
          <a:prstGeom prst="rect">
            <a:avLst/>
          </a:prstGeom>
        </p:spPr>
      </p:pic>
      <p:sp>
        <p:nvSpPr>
          <p:cNvPr id="873409548" name=""/>
          <p:cNvSpPr/>
          <p:nvPr/>
        </p:nvSpPr>
        <p:spPr bwMode="auto">
          <a:xfrm flipH="0" flipV="0">
            <a:off x="1372193" y="3319621"/>
            <a:ext cx="358049" cy="36671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  <a:alpha val="9999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02571547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59099" y="102420"/>
            <a:ext cx="997791" cy="994351"/>
          </a:xfrm>
          <a:prstGeom prst="rect">
            <a:avLst/>
          </a:prstGeom>
        </p:spPr>
      </p:pic>
      <p:sp>
        <p:nvSpPr>
          <p:cNvPr id="1582833659" name=""/>
          <p:cNvSpPr txBox="1"/>
          <p:nvPr/>
        </p:nvSpPr>
        <p:spPr bwMode="auto">
          <a:xfrm flipH="0" flipV="0">
            <a:off x="1212377" y="102418"/>
            <a:ext cx="6999453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</a:t>
            </a: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НСПЕКЦИЯ ГОСУДАРСТВЕННОГО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СТРОИТЕЛЬНОГО НАДЗОРА</a:t>
            </a:r>
            <a:endParaRPr sz="2400" b="1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НОВОСИБИРСКОЙ ОБЛАСТИ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Р7-Офис/2024.3.2.584</Application>
  <DocSecurity>0</DocSecurity>
  <PresentationFormat>Widescreen</PresentationFormat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10</cp:revision>
  <dcterms:modified xsi:type="dcterms:W3CDTF">2024-11-20T07:33:33Z</dcterms:modified>
  <cp:category/>
  <cp:contentStatus/>
  <cp:version/>
</cp:coreProperties>
</file>