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3.xml" ContentType="application/vnd.openxmlformats-officedocument.presentationml.slideMaster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  <p:sldMasterId id="2147483674" r:id="rId3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47" d="100"/>
          <a:sy n="147" d="100"/>
        </p:scale>
        <p:origin x="-594" y="-102"/>
      </p:cViewPr>
      <p:guideLst>
        <p:guide pos="162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841680"/>
            <a:ext cx="7772039" cy="8299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841680"/>
            <a:ext cx="7772039" cy="8299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841680"/>
            <a:ext cx="7772039" cy="8299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jp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14"/>
          <a:stretch/>
        </p:blipFill>
        <p:spPr bwMode="auto">
          <a:xfrm>
            <a:off x="360" y="360"/>
            <a:ext cx="9142560" cy="5142600"/>
          </a:xfrm>
          <a:prstGeom prst="rect">
            <a:avLst/>
          </a:prstGeom>
          <a:ln>
            <a:noFill/>
          </a:ln>
        </p:spPr>
      </p:pic>
      <p:pic>
        <p:nvPicPr>
          <p:cNvPr id="8" name="Picture 6"/>
          <p:cNvPicPr/>
          <p:nvPr/>
        </p:nvPicPr>
        <p:blipFill>
          <a:blip r:embed="rId15"/>
          <a:stretch/>
        </p:blipFill>
        <p:spPr bwMode="auto"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841680"/>
            <a:ext cx="7772039" cy="17902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  <a:ea typeface="Arial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 bwMode="auto"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 bwMode="auto"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 bwMode="auto">
          <a:xfrm>
            <a:off x="6458039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3" name="Picture 6"/>
          <p:cNvPicPr/>
          <p:nvPr/>
        </p:nvPicPr>
        <p:blipFill>
          <a:blip r:embed="rId14"/>
          <a:stretch/>
        </p:blipFill>
        <p:spPr bwMode="auto">
          <a:xfrm>
            <a:off x="360" y="360"/>
            <a:ext cx="9142560" cy="514260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 bwMode="auto">
          <a:xfrm>
            <a:off x="628560" y="273960"/>
            <a:ext cx="7886520" cy="993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 bwMode="auto">
          <a:xfrm>
            <a:off x="628560" y="1369080"/>
            <a:ext cx="7886520" cy="3263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 bwMode="auto"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 bwMode="auto"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 bwMode="auto">
          <a:xfrm>
            <a:off x="6458039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5" name="Picture 6"/>
          <p:cNvPicPr/>
          <p:nvPr/>
        </p:nvPicPr>
        <p:blipFill>
          <a:blip r:embed="rId14"/>
          <a:stretch/>
        </p:blipFill>
        <p:spPr bwMode="auto">
          <a:xfrm>
            <a:off x="360" y="360"/>
            <a:ext cx="9142560" cy="5142600"/>
          </a:xfrm>
          <a:prstGeom prst="rect">
            <a:avLst/>
          </a:prstGeom>
          <a:ln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dt"/>
          </p:nvPr>
        </p:nvSpPr>
        <p:spPr bwMode="auto"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ftr"/>
          </p:nvPr>
        </p:nvSpPr>
        <p:spPr bwMode="auto"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/>
          </p:nvPr>
        </p:nvSpPr>
        <p:spPr bwMode="auto">
          <a:xfrm>
            <a:off x="6458039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jpg"/><Relationship Id="rId3" Type="http://schemas.openxmlformats.org/officeDocument/2006/relationships/image" Target="../media/image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7" name="Рисунок 3" descr="gerbnso1.png"/>
          <p:cNvPicPr/>
          <p:nvPr/>
        </p:nvPicPr>
        <p:blipFill>
          <a:blip r:embed="rId2"/>
          <a:stretch/>
        </p:blipFill>
        <p:spPr bwMode="auto">
          <a:xfrm>
            <a:off x="151560" y="215280"/>
            <a:ext cx="1062000" cy="129600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 bwMode="auto">
          <a:xfrm>
            <a:off x="1308240" y="194400"/>
            <a:ext cx="5923080" cy="12888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tabLst>
                <a:tab pos="0" algn="l"/>
              </a:tabLst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Arial"/>
              </a:rPr>
              <a:t>ИНСПЕКЦИЯ ГОСУДАРСТВЕННОГО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Arial"/>
              </a:rPr>
              <a:t>СТРОИТЕЛЬНОГО НАДЗОРА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Arial"/>
              </a:rPr>
              <a:t>НОВОСИБИРСКОЙ ОБЛАСТИ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 bwMode="auto">
          <a:xfrm>
            <a:off x="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0" name="TextShape 3"/>
          <p:cNvSpPr txBox="1"/>
          <p:nvPr/>
        </p:nvSpPr>
        <p:spPr bwMode="auto">
          <a:xfrm>
            <a:off x="0" y="1615320"/>
            <a:ext cx="9143640" cy="2070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spc="-1">
                <a:solidFill>
                  <a:srgbClr val="1F5480"/>
                </a:solidFill>
                <a:latin typeface="Calibri"/>
                <a:ea typeface="Calibri"/>
              </a:rPr>
              <a:t>О правилах оформления общего журнала работ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4"/>
          <p:cNvSpPr txBox="1"/>
          <p:nvPr/>
        </p:nvSpPr>
        <p:spPr bwMode="auto">
          <a:xfrm>
            <a:off x="1906560" y="3666240"/>
            <a:ext cx="7237080" cy="1477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400" b="1" strike="noStrike" spc="-1">
                <a:solidFill>
                  <a:srgbClr val="1F5480"/>
                </a:solidFill>
                <a:latin typeface="Calibri"/>
                <a:ea typeface="Arial"/>
              </a:rPr>
              <a:t>		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 bwMode="auto">
          <a:xfrm>
            <a:off x="2984760" y="135360"/>
            <a:ext cx="5663159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1F5480"/>
                </a:solidFill>
                <a:latin typeface="Calibri"/>
                <a:ea typeface="Calibri"/>
              </a:rPr>
              <a:t>Распространенные </a:t>
            </a: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Calibri"/>
              </a:rPr>
              <a:t>ошибки</a:t>
            </a:r>
            <a:r>
              <a:rPr lang="ru-RU" sz="1800" b="1" strike="noStrike" spc="-1">
                <a:solidFill>
                  <a:srgbClr val="1F5480"/>
                </a:solidFill>
                <a:latin typeface="Calibri"/>
                <a:ea typeface="Calibri"/>
              </a:rPr>
              <a:t> при предъявлении на регистрацию общего журнала работ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 bwMode="auto">
          <a:xfrm>
            <a:off x="4480560" y="2419200"/>
            <a:ext cx="18288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6" name="CustomShape 3"/>
          <p:cNvSpPr/>
          <p:nvPr/>
        </p:nvSpPr>
        <p:spPr bwMode="auto">
          <a:xfrm>
            <a:off x="819524" y="946804"/>
            <a:ext cx="7561102" cy="37402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Журнал предоставлен на регистрацию по устаревшей форме (не в соответствии с приказом Минстроя РФ от 02.12.2022 № 1026/</a:t>
            </a: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пр</a:t>
            </a: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)</a:t>
            </a:r>
            <a:endParaRPr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Журнал </a:t>
            </a:r>
            <a:r>
              <a:rPr lang="ru-RU" sz="1400" b="1" spc="0">
                <a:solidFill>
                  <a:srgbClr val="1F5480"/>
                </a:solidFill>
                <a:latin typeface="Calibri"/>
                <a:ea typeface="Calibri"/>
              </a:rPr>
              <a:t>скреплен подписью и печатью лица, осуществляющего строительство;</a:t>
            </a:r>
            <a:endParaRPr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В журнале отсутствуют подписи и печати застройщика или технического заказчика на титульном листе и месте прошивки;</a:t>
            </a:r>
            <a:endParaRPr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Не указано количество страниц в журнале; </a:t>
            </a:r>
            <a:endParaRPr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Отсутствуют сроки начала строительства, реконструкции объекта капитального строительства; </a:t>
            </a:r>
            <a:endParaRPr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Отсутствуют сведения об объекте капитального строительство (краткие проектные характеристики);</a:t>
            </a:r>
            <a:endParaRPr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Отсутствуют сведения о государственном строительном надзоре;</a:t>
            </a:r>
            <a:endParaRPr/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sz="14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Некорректное исправление ошибок в журнале.</a:t>
            </a:r>
            <a:endParaRPr/>
          </a:p>
        </p:txBody>
      </p:sp>
      <p:grpSp>
        <p:nvGrpSpPr>
          <p:cNvPr id="8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9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  <p:sp>
        <p:nvSpPr>
          <p:cNvPr id="12" name="CustomShape 2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CustomShape 2"/>
          <p:cNvSpPr/>
          <p:nvPr/>
        </p:nvSpPr>
        <p:spPr bwMode="auto">
          <a:xfrm>
            <a:off x="2984760" y="135360"/>
            <a:ext cx="5650559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800" b="1" i="0" u="none" strike="noStrike" cap="none" spc="0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Распространенные </a:t>
            </a:r>
            <a:r>
              <a:rPr lang="ru-RU" sz="1800" b="1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ошибки</a:t>
            </a:r>
            <a:r>
              <a:rPr lang="ru-RU" sz="1800" b="1" i="0" u="none" strike="noStrike" cap="none" spc="0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 при предъявлении на регистрацию общего журнала работ</a:t>
            </a:r>
            <a:endParaRPr sz="1800" b="0" strike="noStrike" spc="0">
              <a:latin typeface="Arial"/>
            </a:endParaRPr>
          </a:p>
          <a:p>
            <a:pPr algn="r">
              <a:lnSpc>
                <a:spcPct val="100000"/>
              </a:lnSpc>
              <a:defRPr/>
            </a:pPr>
            <a:endParaRPr lang="ru-RU" sz="1400" b="1" spc="-1">
              <a:solidFill>
                <a:srgbClr val="1F5480"/>
              </a:solidFill>
              <a:latin typeface="Calibri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Отсутствие сведений об объекте капитального строительство (краткие проектные характеристики)</a:t>
            </a:r>
            <a:endParaRPr lang="ru-RU" sz="1400" spc="-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04566" y="1609793"/>
            <a:ext cx="7168345" cy="2783334"/>
          </a:xfrm>
          <a:prstGeom prst="rect">
            <a:avLst/>
          </a:prstGeom>
        </p:spPr>
      </p:pic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H="1">
            <a:off x="3923928" y="1275606"/>
            <a:ext cx="631844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10" name="Рисунок 29" descr="gerbnso1.png"/>
            <p:cNvPicPr/>
            <p:nvPr/>
          </p:nvPicPr>
          <p:blipFill>
            <a:blip r:embed="rId3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  <p:sp>
        <p:nvSpPr>
          <p:cNvPr id="12" name="CustomShape 2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CustomShape 2"/>
          <p:cNvSpPr/>
          <p:nvPr/>
        </p:nvSpPr>
        <p:spPr bwMode="auto">
          <a:xfrm>
            <a:off x="2984760" y="135360"/>
            <a:ext cx="5650559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800" b="1" i="0" u="none" strike="noStrike" cap="none" spc="0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Распространенные </a:t>
            </a:r>
            <a:r>
              <a:rPr lang="ru-RU" sz="1800" b="1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ошибки</a:t>
            </a:r>
            <a:r>
              <a:rPr lang="ru-RU" sz="1800" b="1" i="0" u="none" strike="noStrike" cap="none" spc="0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 при предъявлении на регистрацию общего журнала работ</a:t>
            </a:r>
            <a:endParaRPr sz="1800" b="0" strike="noStrike" spc="0">
              <a:latin typeface="Arial"/>
            </a:endParaRPr>
          </a:p>
          <a:p>
            <a:pPr algn="r">
              <a:lnSpc>
                <a:spcPct val="100000"/>
              </a:lnSpc>
              <a:defRPr/>
            </a:pPr>
            <a:endParaRPr lang="ru-RU" sz="1400" b="1" spc="-1">
              <a:solidFill>
                <a:srgbClr val="1F5480"/>
              </a:solidFill>
              <a:latin typeface="Calibri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400" b="1" spc="-1">
                <a:solidFill>
                  <a:srgbClr val="1F5480"/>
                </a:solidFill>
                <a:latin typeface="Calibri"/>
                <a:ea typeface="Calibri"/>
              </a:rPr>
              <a:t>Отсутствие срока начала строительства, реконструкции объекта капитального строительства</a:t>
            </a:r>
            <a:endParaRPr lang="ru-RU" sz="1400" spc="-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2057" y="1796952"/>
            <a:ext cx="8028384" cy="2195262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 flipH="1">
            <a:off x="4067944" y="1203598"/>
            <a:ext cx="288032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8" name="Рисунок 29" descr="gerbnso1.png"/>
            <p:cNvPicPr/>
            <p:nvPr/>
          </p:nvPicPr>
          <p:blipFill>
            <a:blip r:embed="rId3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CustomShape 2"/>
          <p:cNvSpPr/>
          <p:nvPr/>
        </p:nvSpPr>
        <p:spPr bwMode="auto">
          <a:xfrm>
            <a:off x="2984760" y="135360"/>
            <a:ext cx="5650559" cy="9133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800" b="1" i="0" u="none" strike="noStrike" cap="none" spc="0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Распространенные </a:t>
            </a:r>
            <a:r>
              <a:rPr lang="ru-RU" sz="1800" b="1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ошибки</a:t>
            </a:r>
            <a:r>
              <a:rPr lang="ru-RU" sz="1800" b="1" i="0" u="none" strike="noStrike" cap="none" spc="0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 при предъявлении на регистрацию общего журнала работ</a:t>
            </a:r>
            <a:endParaRPr sz="1800" b="0" strike="noStrike" spc="0">
              <a:latin typeface="Arial"/>
            </a:endParaRPr>
          </a:p>
          <a:p>
            <a:pPr>
              <a:defRPr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0963" y="1131590"/>
            <a:ext cx="5206731" cy="3384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5614375" y="1669616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b="1" spc="-1">
                <a:solidFill>
                  <a:srgbClr val="1F5480"/>
                </a:solidFill>
                <a:latin typeface="Calibri"/>
                <a:ea typeface="Calibri"/>
              </a:rPr>
              <a:t>Отсутствие сведений о государственном строительном надзоре;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ru-RU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b="1" spc="-1">
                <a:solidFill>
                  <a:srgbClr val="1F5480"/>
                </a:solidFill>
                <a:latin typeface="Calibri"/>
                <a:ea typeface="Calibri"/>
              </a:rPr>
              <a:t>Отсутствие срока начала строительства, реконструкции объекта капитального строительства</a:t>
            </a:r>
            <a:endParaRPr/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 bwMode="auto">
          <a:xfrm flipH="1" flipV="1">
            <a:off x="3851920" y="1779662"/>
            <a:ext cx="180020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 bwMode="auto">
          <a:xfrm flipH="1">
            <a:off x="3707904" y="3003798"/>
            <a:ext cx="1944216" cy="974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14" name="Рисунок 29" descr="gerbnso1.png"/>
            <p:cNvPicPr/>
            <p:nvPr/>
          </p:nvPicPr>
          <p:blipFill>
            <a:blip r:embed="rId3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CustomShape 2"/>
          <p:cNvSpPr/>
          <p:nvPr/>
        </p:nvSpPr>
        <p:spPr bwMode="auto">
          <a:xfrm>
            <a:off x="2984760" y="135360"/>
            <a:ext cx="5650559" cy="9133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800" b="1" i="0" u="none" strike="noStrike" cap="none" spc="0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Распространенные </a:t>
            </a:r>
            <a:r>
              <a:rPr lang="ru-RU" sz="1800" b="1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ошибки</a:t>
            </a:r>
            <a:r>
              <a:rPr lang="ru-RU" sz="1800" b="1" i="0" u="none" strike="noStrike" cap="none" spc="0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 при предъявлении на регистрацию общего журнала работ</a:t>
            </a:r>
            <a:endParaRPr sz="1800" b="0" strike="noStrike" spc="0">
              <a:latin typeface="Arial"/>
            </a:endParaRPr>
          </a:p>
          <a:p>
            <a:pPr>
              <a:defRPr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5576" y="1059582"/>
            <a:ext cx="2618568" cy="37958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3923928" y="141962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  <a:p>
            <a:pPr marL="285750" indent="-285750">
              <a:buFont typeface="Arial"/>
              <a:buChar char="•"/>
              <a:defRPr/>
            </a:pPr>
            <a:r>
              <a:rPr lang="ru-RU" b="1" spc="-1">
                <a:solidFill>
                  <a:srgbClr val="1F5480"/>
                </a:solidFill>
                <a:latin typeface="Calibri"/>
                <a:ea typeface="Calibri"/>
              </a:rPr>
              <a:t>Отсутствие сведений о государственном строительном надзоре;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b="1" spc="-1">
                <a:solidFill>
                  <a:srgbClr val="1F5480"/>
                </a:solidFill>
                <a:latin typeface="Calibri"/>
                <a:ea typeface="Calibri"/>
              </a:rPr>
              <a:t>Отсутствие срока начала строительства, реконструкции объекта капитального строительства;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b="1" spc="-1">
                <a:solidFill>
                  <a:srgbClr val="1F5480"/>
                </a:solidFill>
                <a:latin typeface="Calibri"/>
                <a:ea typeface="Calibri"/>
              </a:rPr>
              <a:t>Отсутствие подписи и печати застройщика или технического заказчика на титульном листе.</a:t>
            </a:r>
            <a:endParaRPr lang="ru-RU"/>
          </a:p>
          <a:p>
            <a:pPr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 bwMode="auto">
          <a:xfrm flipH="1" flipV="1">
            <a:off x="3059832" y="1491630"/>
            <a:ext cx="93610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 bwMode="auto">
          <a:xfrm flipH="1" flipV="1">
            <a:off x="3059832" y="2355726"/>
            <a:ext cx="93610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H="1">
            <a:off x="1259632" y="3219822"/>
            <a:ext cx="273630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16" name="Рисунок 29" descr="gerbnso1.png"/>
            <p:cNvPicPr/>
            <p:nvPr/>
          </p:nvPicPr>
          <p:blipFill>
            <a:blip r:embed="rId3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  <p:sp>
        <p:nvSpPr>
          <p:cNvPr id="18" name="CustomShape 2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CustomShape 2"/>
          <p:cNvSpPr/>
          <p:nvPr/>
        </p:nvSpPr>
        <p:spPr bwMode="auto">
          <a:xfrm>
            <a:off x="2984760" y="135360"/>
            <a:ext cx="5650199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b="1" spc="-1">
                <a:solidFill>
                  <a:srgbClr val="FF0000"/>
                </a:solidFill>
                <a:latin typeface="Calibri"/>
                <a:ea typeface="Calibri"/>
              </a:rPr>
              <a:t>Исправление</a:t>
            </a:r>
            <a:r>
              <a:rPr lang="ru-RU" b="1" spc="0">
                <a:solidFill>
                  <a:srgbClr val="1F5480"/>
                </a:solidFill>
                <a:latin typeface="Calibri"/>
                <a:ea typeface="Calibri"/>
              </a:rPr>
              <a:t> ошибок при ведении общего журнала работ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689429" y="1428568"/>
            <a:ext cx="4402440" cy="22863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>
                <a:solidFill>
                  <a:srgbClr val="1F5480"/>
                </a:solidFill>
                <a:latin typeface="Calibri"/>
                <a:ea typeface="Calibri"/>
              </a:rPr>
              <a:t>В случае внесения изменений в записи общего </a:t>
            </a:r>
            <a:r>
              <a:rPr lang="ru-RU" sz="1800" b="1" i="0" u="none" strike="noStrike" cap="none" spc="0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журнала на бумажном носителе изменяемая з</a:t>
            </a:r>
            <a:r>
              <a:rPr lang="ru-RU" b="1" spc="0">
                <a:solidFill>
                  <a:srgbClr val="1F5480"/>
                </a:solidFill>
                <a:latin typeface="Calibri"/>
                <a:ea typeface="Calibri"/>
              </a:rPr>
              <a:t>апись зачеркивается одной чертой так, чтобы можно было прочитать исправленное, под ней вносится измененная версия записи, подписанная уполномоченным лицом, с указанием даты и причин внесения изменений.</a:t>
            </a:r>
            <a:endParaRPr lang="ru-RU"/>
          </a:p>
        </p:txBody>
      </p:sp>
      <p:grpSp>
        <p:nvGrpSpPr>
          <p:cNvPr id="15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16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  <p:sp>
        <p:nvSpPr>
          <p:cNvPr id="18" name="CustomShape 2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02942824" name="TextBox 202942823"/>
          <p:cNvSpPr txBox="1"/>
          <p:nvPr/>
        </p:nvSpPr>
        <p:spPr bwMode="auto">
          <a:xfrm>
            <a:off x="2116266" y="3560568"/>
            <a:ext cx="2002819" cy="9452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i="1">
                <a:solidFill>
                  <a:schemeClr val="tx2"/>
                </a:solidFill>
                <a:latin typeface="Carlito"/>
                <a:ea typeface="Carlito"/>
                <a:cs typeface="Carlito"/>
              </a:rPr>
              <a:t>Исправленному верить</a:t>
            </a:r>
            <a:endParaRPr sz="1400" i="1">
              <a:solidFill>
                <a:schemeClr val="tx2"/>
              </a:solidFill>
              <a:latin typeface="Carlito"/>
              <a:cs typeface="Carlito"/>
            </a:endParaRPr>
          </a:p>
          <a:p>
            <a:pPr>
              <a:defRPr/>
            </a:pPr>
            <a:r>
              <a:rPr lang="ru-RU" sz="1400" i="1">
                <a:solidFill>
                  <a:schemeClr val="tx2"/>
                </a:solidFill>
                <a:latin typeface="Carlito"/>
                <a:ea typeface="Carlito"/>
                <a:cs typeface="Carlito"/>
              </a:rPr>
              <a:t>Начальник ОКС</a:t>
            </a:r>
            <a:endParaRPr/>
          </a:p>
          <a:p>
            <a:pPr>
              <a:defRPr/>
            </a:pPr>
            <a:r>
              <a:rPr lang="ru-RU" sz="1400" i="1">
                <a:solidFill>
                  <a:schemeClr val="tx2"/>
                </a:solidFill>
                <a:latin typeface="Carlito"/>
                <a:ea typeface="Carlito"/>
                <a:cs typeface="Carlito"/>
              </a:rPr>
              <a:t>Алексеев А.А.</a:t>
            </a:r>
            <a:endParaRPr sz="1400" i="1">
              <a:solidFill>
                <a:schemeClr val="tx2"/>
              </a:solidFill>
              <a:latin typeface="Carlito"/>
              <a:cs typeface="Carlito"/>
            </a:endParaRPr>
          </a:p>
          <a:p>
            <a:pPr>
              <a:defRPr/>
            </a:pPr>
            <a:r>
              <a:rPr sz="1400" i="1">
                <a:solidFill>
                  <a:schemeClr val="tx2"/>
                </a:solidFill>
                <a:latin typeface="Carlito"/>
                <a:ea typeface="Carlito"/>
                <a:cs typeface="Carlito"/>
              </a:rPr>
              <a:t>05.05.2024</a:t>
            </a:r>
            <a:endParaRPr sz="1400" i="1">
              <a:solidFill>
                <a:schemeClr val="tx2"/>
              </a:solidFill>
              <a:latin typeface="Carlito"/>
              <a:cs typeface="Carlito"/>
            </a:endParaRPr>
          </a:p>
        </p:txBody>
      </p:sp>
      <p:graphicFrame>
        <p:nvGraphicFramePr>
          <p:cNvPr id="262646351" name="Таблица 262646350"/>
          <p:cNvGraphicFramePr>
            <a:graphicFrameLocks xmlns:a="http://schemas.openxmlformats.org/drawingml/2006/main"/>
          </p:cNvGraphicFramePr>
          <p:nvPr/>
        </p:nvGraphicFramePr>
        <p:xfrm>
          <a:off x="247445" y="1619684"/>
          <a:ext cx="4429284" cy="1849444"/>
        </p:xfrm>
        <a:graphic>
          <a:graphicData uri="http://schemas.openxmlformats.org/drawingml/2006/table">
            <a:tbl>
              <a:tblPr firstRow="0" firstCol="0" lastRow="0" lastCol="0" bandRow="1" bandCol="1">
                <a:tableStyleId>{5C22544A-7EE6-4342-B048-85BDC9FD1C3A}</a:tableStyleId>
              </a:tblPr>
              <a:tblGrid>
                <a:gridCol w="450000"/>
                <a:gridCol w="990000"/>
                <a:gridCol w="900000"/>
                <a:gridCol w="1350000"/>
                <a:gridCol w="739284"/>
              </a:tblGrid>
              <a:tr h="92767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latin typeface="Times New Roman"/>
                          <a:cs typeface="Times New Roman"/>
                        </a:rPr>
                        <a:t>N п/п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latin typeface="Times New Roman"/>
                          <a:cs typeface="Times New Roman"/>
                        </a:rPr>
                        <a:t>Фамилия, имя, отчество (последнее - при наличии)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latin typeface="Times New Roman"/>
                          <a:cs typeface="Times New Roman"/>
                        </a:rPr>
                        <a:t>Должность (при наличии)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latin typeface="Times New Roman"/>
                          <a:cs typeface="Times New Roman"/>
                        </a:rPr>
                        <a:t>Наименование, дата, номер документа, подтверждающего полномочие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latin typeface="Times New Roman"/>
                          <a:cs typeface="Times New Roman"/>
                        </a:rPr>
                        <a:t>Подпись</a:t>
                      </a:r>
                      <a:endParaRPr/>
                    </a:p>
                  </a:txBody>
                  <a:tcPr/>
                </a:tc>
              </a:tr>
              <a:tr h="32544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latin typeface="Times New Roman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latin typeface="Times New Roman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latin typeface="Times New Roman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latin typeface="Times New Roman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latin typeface="Times New Roman"/>
                          <a:cs typeface="Times New Roman"/>
                        </a:rPr>
                        <a:t>5</a:t>
                      </a:r>
                      <a:endParaRPr/>
                    </a:p>
                  </a:txBody>
                  <a:tcPr/>
                </a:tc>
              </a:tr>
              <a:tr h="52618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sz="11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Алексеев Алексей Алексеевич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Начальник ОКС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Приказ № 34 от 13.01.2024 г.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06865134" name="TextBox 1906865133"/>
          <p:cNvSpPr txBox="1"/>
          <p:nvPr/>
        </p:nvSpPr>
        <p:spPr bwMode="auto">
          <a:xfrm>
            <a:off x="2794378" y="3209794"/>
            <a:ext cx="939382" cy="2594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15.01.2024 г.</a:t>
            </a:r>
            <a:endParaRPr/>
          </a:p>
        </p:txBody>
      </p:sp>
      <p:pic>
        <p:nvPicPr>
          <p:cNvPr id="443803784" name="Рисунок 44380378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49209" y="3748809"/>
            <a:ext cx="1018407" cy="568755"/>
          </a:xfrm>
          <a:prstGeom prst="rect">
            <a:avLst/>
          </a:prstGeom>
        </p:spPr>
      </p:pic>
      <p:sp>
        <p:nvSpPr>
          <p:cNvPr id="910717403" name="Полилиния 910717402"/>
          <p:cNvSpPr/>
          <p:nvPr/>
        </p:nvSpPr>
        <p:spPr bwMode="auto">
          <a:xfrm>
            <a:off x="2877739" y="3170650"/>
            <a:ext cx="639349" cy="13047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0"/>
                </a:moveTo>
                <a:cubicBezTo>
                  <a:pt x="3085" y="0"/>
                  <a:pt x="7934" y="21600"/>
                  <a:pt x="11020" y="21600"/>
                </a:cubicBezTo>
                <a:cubicBezTo>
                  <a:pt x="13665" y="21600"/>
                  <a:pt x="16310" y="43200"/>
                  <a:pt x="19395" y="43200"/>
                </a:cubicBezTo>
                <a:cubicBezTo>
                  <a:pt x="22040" y="43200"/>
                  <a:pt x="25126" y="43200"/>
                  <a:pt x="28653" y="43200"/>
                </a:cubicBezTo>
                <a:cubicBezTo>
                  <a:pt x="32179" y="43200"/>
                  <a:pt x="35265" y="43200"/>
                  <a:pt x="37910" y="43200"/>
                </a:cubicBezTo>
                <a:quadBezTo>
                  <a:pt x="40555" y="43200"/>
                  <a:pt x="43200" y="43200"/>
                </a:quadBezTo>
              </a:path>
            </a:pathLst>
          </a:custGeom>
          <a:noFill/>
          <a:ln w="18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606" name="Text Box 59"/>
          <p:cNvSpPr txBox="1">
            <a:spLocks noChangeArrowheads="1"/>
          </p:cNvSpPr>
          <p:nvPr/>
        </p:nvSpPr>
        <p:spPr bwMode="auto">
          <a:xfrm>
            <a:off x="814562" y="555526"/>
            <a:ext cx="7444370" cy="18027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/>
          <a:lstStyle>
            <a:lvl1pPr>
              <a:spcBef>
                <a:spcPts val="8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/>
                <a:cs typeface="Tahoma"/>
              </a:defRPr>
            </a:lvl1pPr>
            <a:lvl2pPr>
              <a:spcBef>
                <a:spcPts val="7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/>
                <a:cs typeface="Tahoma"/>
              </a:defRPr>
            </a:lvl2pPr>
            <a:lvl3pPr>
              <a:spcBef>
                <a:spcPts val="6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/>
                <a:cs typeface="Tahoma"/>
              </a:defRPr>
            </a:lvl3pPr>
            <a:lvl4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4pPr>
            <a:lvl5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РАЗДЕЛ 1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500" b="1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Список инженерно-технического персонала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лица, осуществляющего строительство, занятого при строительстве,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реконструкции, капитальном ремонте объекта капитального строительства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(заполняется уполномоченным представителем лица, осуществляющего строительство, реконструкцию,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капитальный  ремонт, в день начала или окончания работ на ОКС лица, входящего в список ИТР)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 b="1">
              <a:latin typeface="Times New Roman"/>
            </a:endParaRPr>
          </a:p>
        </p:txBody>
      </p:sp>
      <p:graphicFrame>
        <p:nvGraphicFramePr>
          <p:cNvPr id="22588" name="Group 60"/>
          <p:cNvGraphicFramePr>
            <a:graphicFrameLocks xmlns:a="http://schemas.openxmlformats.org/drawingml/2006/main" noGrp="1"/>
          </p:cNvGraphicFramePr>
          <p:nvPr/>
        </p:nvGraphicFramePr>
        <p:xfrm>
          <a:off x="539749" y="1970568"/>
          <a:ext cx="8369300" cy="1986478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20716"/>
                <a:gridCol w="1179592"/>
                <a:gridCol w="1382806"/>
                <a:gridCol w="1935293"/>
                <a:gridCol w="1700328"/>
                <a:gridCol w="1750565"/>
              </a:tblGrid>
              <a:tr h="1008111"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6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N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6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п/п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6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6" marR="90006" marT="35103" marB="35103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10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Наименование лица, осуществляющего строительство</a:t>
                      </a:r>
                      <a:endParaRPr sz="1000"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6" marR="90006" marT="35103" marB="35103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10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Фамилия, инициалы, должность лица, входящего в список инженерно-технического персонала</a:t>
                      </a:r>
                      <a:endParaRPr sz="1000"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6" marR="90006" marT="35103" marB="35103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10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Дата начала работ на объекте капитального строительства с указанием вида работ</a:t>
                      </a:r>
                      <a:endParaRPr sz="1000"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6" marR="90006" marT="35103" marB="35103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10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Дата окончания работ на объекте капитального строительства</a:t>
                      </a:r>
                      <a:endParaRPr sz="1000"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0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6" marR="90006" marT="35103" marB="35103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10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Должность, фамилия, инициалы, подпись уполномоченного представителя лица, осуществляющего строительство</a:t>
                      </a:r>
                      <a:endParaRPr sz="1000"/>
                    </a:p>
                  </a:txBody>
                  <a:tcPr marL="90006" marR="90006" marT="35103" marB="35103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55245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6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</a:t>
                      </a:r>
                      <a:endParaRPr/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6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2</a:t>
                      </a:r>
                      <a:endParaRPr/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6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3</a:t>
                      </a:r>
                      <a:endParaRPr/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6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4</a:t>
                      </a:r>
                      <a:endParaRPr/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6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5</a:t>
                      </a:r>
                      <a:endParaRPr/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6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6</a:t>
                      </a:r>
                      <a:endParaRPr/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68903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</a:t>
                      </a:r>
                      <a:endParaRPr/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ООО</a:t>
                      </a:r>
                      <a:endParaRPr/>
                    </a:p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«Генподрядчик»</a:t>
                      </a:r>
                      <a:endParaRPr/>
                    </a:p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Сидоров В.В., инженер ОКС</a:t>
                      </a:r>
                      <a:endParaRPr/>
                    </a:p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19.09.2022</a:t>
                      </a:r>
                      <a:endParaRPr/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cs typeface="Tahoma"/>
                      </a:endParaRPr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Главный инженер, Сергеев С.С.</a:t>
                      </a:r>
                      <a:endParaRPr/>
                    </a:p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/подпись/</a:t>
                      </a:r>
                      <a:endParaRPr/>
                    </a:p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6" marR="90006" marT="35103" marB="35103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40305394" name="Group 2"/>
          <p:cNvGrpSpPr/>
          <p:nvPr/>
        </p:nvGrpSpPr>
        <p:grpSpPr bwMode="auto">
          <a:xfrm>
            <a:off x="82799" y="105480"/>
            <a:ext cx="2145960" cy="610920"/>
            <a:chOff x="82799" y="105480"/>
            <a:chExt cx="2145960" cy="610920"/>
          </a:xfrm>
        </p:grpSpPr>
        <p:pic>
          <p:nvPicPr>
            <p:cNvPr id="786838409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799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887813781" name="CustomShape 3"/>
            <p:cNvSpPr/>
            <p:nvPr/>
          </p:nvSpPr>
          <p:spPr bwMode="auto">
            <a:xfrm>
              <a:off x="614159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0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0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0">
                <a:latin typeface="Arial"/>
              </a:endParaRPr>
            </a:p>
          </p:txBody>
        </p:sp>
      </p:grpSp>
      <p:sp>
        <p:nvSpPr>
          <p:cNvPr id="710715920" name="CustomShape 2"/>
          <p:cNvSpPr/>
          <p:nvPr/>
        </p:nvSpPr>
        <p:spPr bwMode="auto">
          <a:xfrm>
            <a:off x="6685920" y="4743360"/>
            <a:ext cx="2458080" cy="39515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0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39749" y="249281"/>
            <a:ext cx="8064500" cy="82153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spcBef>
                <a:spcPts val="8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/>
                <a:cs typeface="Tahoma"/>
              </a:defRPr>
            </a:lvl1pPr>
            <a:lvl2pPr>
              <a:spcBef>
                <a:spcPts val="7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/>
                <a:cs typeface="Tahoma"/>
              </a:defRPr>
            </a:lvl2pPr>
            <a:lvl3pPr>
              <a:spcBef>
                <a:spcPts val="6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/>
                <a:cs typeface="Tahoma"/>
              </a:defRPr>
            </a:lvl3pPr>
            <a:lvl4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4pPr>
            <a:lvl5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РАЗДЕЛ 2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500" b="1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Перечень специальных журналов, в которых ведется учет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выполнения работ, а также журналов авторского надзора лица,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осуществляющего подготовку проектной документации </a:t>
            </a:r>
            <a:endParaRPr/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endParaRPr lang="ru-RU" sz="1200" b="1">
              <a:latin typeface="Times New Roman"/>
            </a:endParaRPr>
          </a:p>
        </p:txBody>
      </p:sp>
      <p:graphicFrame>
        <p:nvGraphicFramePr>
          <p:cNvPr id="23554" name="Group 2"/>
          <p:cNvGraphicFramePr>
            <a:graphicFrameLocks xmlns:a="http://schemas.openxmlformats.org/drawingml/2006/main" noGrp="1"/>
          </p:cNvGraphicFramePr>
          <p:nvPr/>
        </p:nvGraphicFramePr>
        <p:xfrm>
          <a:off x="508000" y="1338262"/>
          <a:ext cx="8134350" cy="3123101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17525"/>
                <a:gridCol w="1449388"/>
                <a:gridCol w="2979737"/>
                <a:gridCol w="1098550"/>
                <a:gridCol w="2089150"/>
              </a:tblGrid>
              <a:tr h="1345589"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N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п/п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096" marB="35096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Наименование специального журнала (журнала авторского надзора) и дата его выдачи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096" marB="35096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Полное и (или) сокращенное наименование или фамилия, имя, отчество (при наличии) лица, осуществляющего строительство, реконструкцию, капитальный ремонт (лица, осуществляющего подготовку проектной документации), ведущих журнал, их уполномоченных представителей с указанием должности (при наличии), фамилии, инициалов</a:t>
                      </a:r>
                      <a:endParaRPr/>
                    </a:p>
                  </a:txBody>
                  <a:tcPr marL="90000" marR="90000" marT="35096" marB="35096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Дата передачи застройщику или техническому заказчику журнала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096" marB="35096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Подпись уполномоченного представителя застройщика или технического заказчика, лица, ответственного за эксплуатацию здания, сооружения, и (или) регионального оператора</a:t>
                      </a:r>
                      <a:endParaRPr/>
                    </a:p>
                  </a:txBody>
                  <a:tcPr marL="90000" marR="90000" marT="35096" marB="35096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97731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2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3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4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5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7852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Журнал бетонных работ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ООО «Генподрядчик», Баранов А.А., Производитель работ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cs typeface="Tahoma"/>
                      </a:endParaRPr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Алексеев А.А., начальник ОКС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0948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2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Журнал забивки свай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ООО «Субподрядчик», Хорошилов В.П., Начальник участка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19.10.2022</a:t>
                      </a:r>
                      <a:endParaRPr/>
                    </a:p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Алексеев А.А., начальник ОКС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0948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3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Журнал авторского надзора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ООО «Проект», Николаев Николай Николаевич, Главный инженер проекта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  <a:bevel/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Алексеев А.А., начальник ОКС</a:t>
                      </a:r>
                      <a:endParaRPr/>
                    </a:p>
                  </a:txBody>
                  <a:tcPr marL="90000" marR="90000" marT="35096" marB="35096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63409780" name="Group 2"/>
          <p:cNvGrpSpPr/>
          <p:nvPr/>
        </p:nvGrpSpPr>
        <p:grpSpPr bwMode="auto">
          <a:xfrm>
            <a:off x="82799" y="105480"/>
            <a:ext cx="2145960" cy="610920"/>
            <a:chOff x="82799" y="105480"/>
            <a:chExt cx="2145960" cy="610920"/>
          </a:xfrm>
        </p:grpSpPr>
        <p:pic>
          <p:nvPicPr>
            <p:cNvPr id="1755645169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799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554564" name="CustomShape 3"/>
            <p:cNvSpPr/>
            <p:nvPr/>
          </p:nvSpPr>
          <p:spPr bwMode="auto">
            <a:xfrm>
              <a:off x="614159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0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0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0">
                <a:latin typeface="Arial"/>
              </a:endParaRPr>
            </a:p>
          </p:txBody>
        </p:sp>
      </p:grpSp>
      <p:sp>
        <p:nvSpPr>
          <p:cNvPr id="1143372420" name="CustomShape 2"/>
          <p:cNvSpPr/>
          <p:nvPr/>
        </p:nvSpPr>
        <p:spPr bwMode="auto">
          <a:xfrm>
            <a:off x="6685920" y="4743360"/>
            <a:ext cx="2458080" cy="39515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0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419821" y="242757"/>
            <a:ext cx="4134560" cy="82477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/>
          <a:lstStyle>
            <a:lvl1pPr>
              <a:spcBef>
                <a:spcPts val="8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/>
                <a:cs typeface="Tahoma"/>
              </a:defRPr>
            </a:lvl1pPr>
            <a:lvl2pPr>
              <a:spcBef>
                <a:spcPts val="7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/>
                <a:cs typeface="Tahoma"/>
              </a:defRPr>
            </a:lvl2pPr>
            <a:lvl3pPr>
              <a:spcBef>
                <a:spcPts val="6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/>
                <a:cs typeface="Tahoma"/>
              </a:defRPr>
            </a:lvl3pPr>
            <a:lvl4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4pPr>
            <a:lvl5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РАЗДЕЛ 3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500" b="1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Сведения о выполнении работ в процессе строительства,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реконструкции, капитального ремонта объекта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капитального строительства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</p:txBody>
      </p:sp>
      <p:graphicFrame>
        <p:nvGraphicFramePr>
          <p:cNvPr id="25602" name="Group 2"/>
          <p:cNvGraphicFramePr>
            <a:graphicFrameLocks xmlns:a="http://schemas.openxmlformats.org/drawingml/2006/main" noGrp="1"/>
          </p:cNvGraphicFramePr>
          <p:nvPr/>
        </p:nvGraphicFramePr>
        <p:xfrm>
          <a:off x="508000" y="1338263"/>
          <a:ext cx="8140699" cy="3163491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17525"/>
                <a:gridCol w="1006474"/>
                <a:gridCol w="1266825"/>
                <a:gridCol w="3659188"/>
                <a:gridCol w="1690687"/>
              </a:tblGrid>
              <a:tr h="1326356"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N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п/п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Дата выполнения работ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Условия производства работ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Наименование работ, выполняемых в процессе строительства, реконструкции, капитального ремонта объекта капитального строительства с указанием осей, рядов, отметов, пикетов, этажей, ярусов, секций, помещений, в которых выполнялись работы, сведения о методах выполнения работ, применяемых строительных материалах, изделиях и конструкциях, проведенных испытаниях конструкций, оборудования, систем, сетей и устройств (опробование вхолостую или под нагрузкой, подача электроэнергии, давления, испытания на прочность и герметичность)</a:t>
                      </a:r>
                      <a:endParaRPr/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Должность (при наличии), фамилия, инициалы, подпись уполномоченного представителя лица, осуществляющего строительство, реконструкцию, капитальный ремонт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84547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2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3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4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5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147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19.09.22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 anchor="b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Установка ограждения строительной площадки</a:t>
                      </a:r>
                      <a:endParaRPr/>
                    </a:p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1325" algn="l"/>
                          <a:tab pos="890588" algn="l"/>
                          <a:tab pos="1339850" algn="l"/>
                          <a:tab pos="1789113" algn="l"/>
                          <a:tab pos="2238375" algn="l"/>
                          <a:tab pos="2687637" algn="l"/>
                          <a:tab pos="3136900" algn="l"/>
                          <a:tab pos="3586163" algn="l"/>
                          <a:tab pos="4035425" algn="l"/>
                          <a:tab pos="4484688" algn="l"/>
                          <a:tab pos="4933950" algn="l"/>
                          <a:tab pos="5383213" algn="l"/>
                          <a:tab pos="5832475" algn="l"/>
                          <a:tab pos="6281738" algn="l"/>
                          <a:tab pos="6731000" algn="l"/>
                          <a:tab pos="7180263" algn="l"/>
                          <a:tab pos="7629525" algn="l"/>
                          <a:tab pos="8078788" algn="l"/>
                          <a:tab pos="8528050" algn="l"/>
                          <a:tab pos="8977313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 anchor="b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Баранов А.А.</a:t>
                      </a:r>
                      <a:endParaRPr/>
                    </a:p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147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2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19.09.22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 anchor="b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Установка ограждения строительной площадки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Баранов А.А.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147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3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18.10.22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 anchor="b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Очистка, обезпыливание и обезжиривание опор ОП1…ОП6, (6 шт.), ø 100×100 мм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Баранов А.А.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3147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4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19.10.22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 anchor="b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Очистка, обезпыливание и обезжиривание опор ОП23, ОП 24 (2 шт.), ø 100×100 мм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Баранов А.А.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043618963" name="Group 2"/>
          <p:cNvGrpSpPr/>
          <p:nvPr/>
        </p:nvGrpSpPr>
        <p:grpSpPr bwMode="auto">
          <a:xfrm>
            <a:off x="82799" y="105480"/>
            <a:ext cx="2145960" cy="610920"/>
            <a:chOff x="82799" y="105480"/>
            <a:chExt cx="2145960" cy="610920"/>
          </a:xfrm>
        </p:grpSpPr>
        <p:pic>
          <p:nvPicPr>
            <p:cNvPr id="1607547504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799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5055253" name="CustomShape 3"/>
            <p:cNvSpPr/>
            <p:nvPr/>
          </p:nvSpPr>
          <p:spPr bwMode="auto">
            <a:xfrm>
              <a:off x="614159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0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0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0">
                <a:latin typeface="Arial"/>
              </a:endParaRPr>
            </a:p>
          </p:txBody>
        </p:sp>
      </p:grpSp>
      <p:sp>
        <p:nvSpPr>
          <p:cNvPr id="1930332271" name="CustomShape 2"/>
          <p:cNvSpPr/>
          <p:nvPr/>
        </p:nvSpPr>
        <p:spPr bwMode="auto">
          <a:xfrm>
            <a:off x="6685920" y="4743360"/>
            <a:ext cx="2458080" cy="39515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0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655998" y="488238"/>
            <a:ext cx="5620209" cy="824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/>
          <a:lstStyle>
            <a:lvl1pPr>
              <a:spcBef>
                <a:spcPts val="8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/>
                <a:cs typeface="Tahoma"/>
              </a:defRPr>
            </a:lvl1pPr>
            <a:lvl2pPr>
              <a:spcBef>
                <a:spcPts val="7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/>
                <a:cs typeface="Tahoma"/>
              </a:defRPr>
            </a:lvl2pPr>
            <a:lvl3pPr>
              <a:spcBef>
                <a:spcPts val="6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/>
                <a:cs typeface="Tahoma"/>
              </a:defRPr>
            </a:lvl3pPr>
            <a:lvl4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4pPr>
            <a:lvl5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РАЗДЕЛ 4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500" b="1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Сведения о строительном контроле в процессе строительства, реконструкции,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капитального ремонта объекта капитального строительства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</p:txBody>
      </p:sp>
      <p:graphicFrame>
        <p:nvGraphicFramePr>
          <p:cNvPr id="26626" name="Group 2"/>
          <p:cNvGraphicFramePr>
            <a:graphicFrameLocks xmlns:a="http://schemas.openxmlformats.org/drawingml/2006/main" noGrp="1"/>
          </p:cNvGraphicFramePr>
          <p:nvPr/>
        </p:nvGraphicFramePr>
        <p:xfrm>
          <a:off x="690562" y="1218433"/>
          <a:ext cx="7923211" cy="2338041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19100"/>
                <a:gridCol w="1165225"/>
                <a:gridCol w="1009650"/>
                <a:gridCol w="1308100"/>
                <a:gridCol w="1493836"/>
                <a:gridCol w="1009650"/>
                <a:gridCol w="1517650"/>
              </a:tblGrid>
              <a:tr h="1350720"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N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п/п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Сведения о проведении строительного контроля при строительстве, реконструкции, капитальном ремонте объекта капитального строительства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6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Выявленные недостатки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  <a:p>
                      <a:pPr marL="0" marR="0" lvl="0" indent="0" algn="l" defTabSz="449263">
                        <a:lnSpc>
                          <a:spcPct val="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Срок устранения выявленных недостатков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ия, испытания на прочность и герметичность)</a:t>
                      </a:r>
                      <a:endParaRPr/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Должность (при наличии), фамилия, инициалы, подпись уполномоченного представителя застройщика или технического заказчика, лица, ответственного за эксплуатацию здания, сооружения, и (или) регионального оператора по вопросам строительного контроля</a:t>
                      </a:r>
                      <a:endParaRPr/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Дата устранения недостатков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Должность (при наличии), фамилия, инициалы, подпись уполномоченного представителя застройщика или технического заказчика, лица, ответственного за эксплуатацию здания, сооружения, и (или) регионального оператора по вопросам строительного контроля</a:t>
                      </a:r>
                      <a:endParaRPr/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49591">
                <a:tc>
                  <a:txBody>
                    <a:bodyPr/>
                    <a:p>
                      <a:pPr marL="215899" marR="0" lvl="0" indent="-211137" algn="ctr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4499" algn="l"/>
                          <a:tab pos="893763" algn="l"/>
                          <a:tab pos="1343025" algn="l"/>
                          <a:tab pos="1792287" algn="l"/>
                          <a:tab pos="2241549" algn="l"/>
                          <a:tab pos="2690812" algn="l"/>
                          <a:tab pos="3140074" algn="l"/>
                          <a:tab pos="3589337" algn="l"/>
                          <a:tab pos="4038598" algn="l"/>
                          <a:tab pos="4487862" algn="l"/>
                          <a:tab pos="4937124" algn="l"/>
                          <a:tab pos="5386387" algn="l"/>
                          <a:tab pos="5835649" algn="l"/>
                          <a:tab pos="6284912" algn="l"/>
                          <a:tab pos="6734174" algn="l"/>
                          <a:tab pos="7183437" algn="l"/>
                          <a:tab pos="7632699" algn="l"/>
                          <a:tab pos="8081962" algn="l"/>
                          <a:tab pos="8531224" algn="l"/>
                          <a:tab pos="8980488" algn="l"/>
                          <a:tab pos="9429750" algn="l"/>
                          <a:tab pos="9879011" algn="l"/>
                          <a:tab pos="10328274" algn="l"/>
                          <a:tab pos="10777537" algn="l"/>
                          <a:tab pos="10779124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8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215899" marR="0" lvl="0" indent="-211137" algn="ctr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4499" algn="l"/>
                          <a:tab pos="893763" algn="l"/>
                          <a:tab pos="1343025" algn="l"/>
                          <a:tab pos="1792287" algn="l"/>
                          <a:tab pos="2241549" algn="l"/>
                          <a:tab pos="2690812" algn="l"/>
                          <a:tab pos="3140074" algn="l"/>
                          <a:tab pos="3589337" algn="l"/>
                          <a:tab pos="4038598" algn="l"/>
                          <a:tab pos="4487862" algn="l"/>
                          <a:tab pos="4937124" algn="l"/>
                          <a:tab pos="5386387" algn="l"/>
                          <a:tab pos="5835649" algn="l"/>
                          <a:tab pos="6284912" algn="l"/>
                          <a:tab pos="6734174" algn="l"/>
                          <a:tab pos="7183437" algn="l"/>
                          <a:tab pos="7632699" algn="l"/>
                          <a:tab pos="8081962" algn="l"/>
                          <a:tab pos="8531224" algn="l"/>
                          <a:tab pos="8980488" algn="l"/>
                          <a:tab pos="9429750" algn="l"/>
                          <a:tab pos="9879011" algn="l"/>
                          <a:tab pos="10328274" algn="l"/>
                          <a:tab pos="10777537" algn="l"/>
                          <a:tab pos="10779124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sz="8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215899" marR="0" lvl="0" indent="-211137" algn="ctr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4499" algn="l"/>
                          <a:tab pos="893763" algn="l"/>
                          <a:tab pos="1343025" algn="l"/>
                          <a:tab pos="1792287" algn="l"/>
                          <a:tab pos="2241549" algn="l"/>
                          <a:tab pos="2690812" algn="l"/>
                          <a:tab pos="3140074" algn="l"/>
                          <a:tab pos="3589337" algn="l"/>
                          <a:tab pos="4038598" algn="l"/>
                          <a:tab pos="4487862" algn="l"/>
                          <a:tab pos="4937124" algn="l"/>
                          <a:tab pos="5386387" algn="l"/>
                          <a:tab pos="5835649" algn="l"/>
                          <a:tab pos="6284912" algn="l"/>
                          <a:tab pos="6734174" algn="l"/>
                          <a:tab pos="7183437" algn="l"/>
                          <a:tab pos="7632699" algn="l"/>
                          <a:tab pos="8081962" algn="l"/>
                          <a:tab pos="8531224" algn="l"/>
                          <a:tab pos="8980488" algn="l"/>
                          <a:tab pos="9429750" algn="l"/>
                          <a:tab pos="9879011" algn="l"/>
                          <a:tab pos="10328274" algn="l"/>
                          <a:tab pos="10777537" algn="l"/>
                          <a:tab pos="10779124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sz="8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215899" marR="0" lvl="0" indent="-211137" algn="ctr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4499" algn="l"/>
                          <a:tab pos="893763" algn="l"/>
                          <a:tab pos="1343025" algn="l"/>
                          <a:tab pos="1792287" algn="l"/>
                          <a:tab pos="2241549" algn="l"/>
                          <a:tab pos="2690812" algn="l"/>
                          <a:tab pos="3140074" algn="l"/>
                          <a:tab pos="3589337" algn="l"/>
                          <a:tab pos="4038598" algn="l"/>
                          <a:tab pos="4487862" algn="l"/>
                          <a:tab pos="4937124" algn="l"/>
                          <a:tab pos="5386387" algn="l"/>
                          <a:tab pos="5835649" algn="l"/>
                          <a:tab pos="6284912" algn="l"/>
                          <a:tab pos="6734174" algn="l"/>
                          <a:tab pos="7183437" algn="l"/>
                          <a:tab pos="7632699" algn="l"/>
                          <a:tab pos="8081962" algn="l"/>
                          <a:tab pos="8531224" algn="l"/>
                          <a:tab pos="8980488" algn="l"/>
                          <a:tab pos="9429750" algn="l"/>
                          <a:tab pos="9879011" algn="l"/>
                          <a:tab pos="10328274" algn="l"/>
                          <a:tab pos="10777537" algn="l"/>
                          <a:tab pos="10779124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sz="8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215899" marR="0" lvl="0" indent="-211137" algn="ctr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4499" algn="l"/>
                          <a:tab pos="893763" algn="l"/>
                          <a:tab pos="1343025" algn="l"/>
                          <a:tab pos="1792287" algn="l"/>
                          <a:tab pos="2241549" algn="l"/>
                          <a:tab pos="2690812" algn="l"/>
                          <a:tab pos="3140074" algn="l"/>
                          <a:tab pos="3589337" algn="l"/>
                          <a:tab pos="4038598" algn="l"/>
                          <a:tab pos="4487862" algn="l"/>
                          <a:tab pos="4937124" algn="l"/>
                          <a:tab pos="5386387" algn="l"/>
                          <a:tab pos="5835649" algn="l"/>
                          <a:tab pos="6284912" algn="l"/>
                          <a:tab pos="6734174" algn="l"/>
                          <a:tab pos="7183437" algn="l"/>
                          <a:tab pos="7632699" algn="l"/>
                          <a:tab pos="8081962" algn="l"/>
                          <a:tab pos="8531224" algn="l"/>
                          <a:tab pos="8980488" algn="l"/>
                          <a:tab pos="9429750" algn="l"/>
                          <a:tab pos="9879011" algn="l"/>
                          <a:tab pos="10328274" algn="l"/>
                          <a:tab pos="10777537" algn="l"/>
                          <a:tab pos="10779124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sz="800" b="0" i="0" u="none" strike="noStrike" cap="none" spc="0">
                        <a:solidFill/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215899" marR="0" lvl="0" indent="-211138" algn="ctr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4500" algn="l"/>
                          <a:tab pos="893763" algn="l"/>
                          <a:tab pos="1343025" algn="l"/>
                          <a:tab pos="1792288" algn="l"/>
                          <a:tab pos="2241550" algn="l"/>
                          <a:tab pos="2690813" algn="l"/>
                          <a:tab pos="3140075" algn="l"/>
                          <a:tab pos="3589338" algn="l"/>
                          <a:tab pos="4038600" algn="l"/>
                          <a:tab pos="4487863" algn="l"/>
                          <a:tab pos="4937125" algn="l"/>
                          <a:tab pos="5386388" algn="l"/>
                          <a:tab pos="5835650" algn="l"/>
                          <a:tab pos="6284913" algn="l"/>
                          <a:tab pos="6734175" algn="l"/>
                          <a:tab pos="7183438" algn="l"/>
                          <a:tab pos="7632700" algn="l"/>
                          <a:tab pos="8081963" algn="l"/>
                          <a:tab pos="8531225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6</a:t>
                      </a:r>
                      <a:endParaRPr sz="800"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215899" marR="0" lvl="0" indent="-211138" algn="ctr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4500" algn="l"/>
                          <a:tab pos="893763" algn="l"/>
                          <a:tab pos="1343025" algn="l"/>
                          <a:tab pos="1792288" algn="l"/>
                          <a:tab pos="2241550" algn="l"/>
                          <a:tab pos="2690813" algn="l"/>
                          <a:tab pos="3140075" algn="l"/>
                          <a:tab pos="3589338" algn="l"/>
                          <a:tab pos="4038600" algn="l"/>
                          <a:tab pos="4487863" algn="l"/>
                          <a:tab pos="4937125" algn="l"/>
                          <a:tab pos="5386388" algn="l"/>
                          <a:tab pos="5835650" algn="l"/>
                          <a:tab pos="6284913" algn="l"/>
                          <a:tab pos="6734175" algn="l"/>
                          <a:tab pos="7183438" algn="l"/>
                          <a:tab pos="7632700" algn="l"/>
                          <a:tab pos="8081963" algn="l"/>
                          <a:tab pos="8531225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7</a:t>
                      </a:r>
                      <a:endParaRPr sz="800"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6744">
                <a:tc>
                  <a:txBody>
                    <a:bodyPr/>
                    <a:p>
                      <a:pPr marL="215899" marR="0" lvl="0" indent="-211137" algn="ctr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4499" algn="l"/>
                          <a:tab pos="893763" algn="l"/>
                          <a:tab pos="1343025" algn="l"/>
                          <a:tab pos="1792287" algn="l"/>
                          <a:tab pos="2241549" algn="l"/>
                          <a:tab pos="2690812" algn="l"/>
                          <a:tab pos="3140074" algn="l"/>
                          <a:tab pos="3589337" algn="l"/>
                          <a:tab pos="4038598" algn="l"/>
                          <a:tab pos="4487862" algn="l"/>
                          <a:tab pos="4937124" algn="l"/>
                          <a:tab pos="5386387" algn="l"/>
                          <a:tab pos="5835649" algn="l"/>
                          <a:tab pos="6284912" algn="l"/>
                          <a:tab pos="6734174" algn="l"/>
                          <a:tab pos="7183437" algn="l"/>
                          <a:tab pos="7632699" algn="l"/>
                          <a:tab pos="8081962" algn="l"/>
                          <a:tab pos="8531224" algn="l"/>
                          <a:tab pos="8980488" algn="l"/>
                          <a:tab pos="9429750" algn="l"/>
                          <a:tab pos="9879011" algn="l"/>
                          <a:tab pos="10328274" algn="l"/>
                          <a:tab pos="10777537" algn="l"/>
                          <a:tab pos="10779124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 spc="0">
                          <a:solidFill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Проверка установки ограждения строительной</a:t>
                      </a:r>
                      <a:endParaRPr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площадки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выявлено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sz="14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  <a:miter/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sz="14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sz="14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Куликов И.И.</a:t>
                      </a:r>
                      <a:endParaRPr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00" name="Group 76"/>
          <p:cNvGraphicFramePr>
            <a:graphicFrameLocks xmlns:a="http://schemas.openxmlformats.org/drawingml/2006/main" noGrp="1"/>
          </p:cNvGraphicFramePr>
          <p:nvPr/>
        </p:nvGraphicFramePr>
        <p:xfrm>
          <a:off x="1689100" y="3675395"/>
          <a:ext cx="5551484" cy="115699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20687"/>
                <a:gridCol w="1179512"/>
                <a:gridCol w="1459800"/>
                <a:gridCol w="1856486"/>
                <a:gridCol w="634999"/>
              </a:tblGrid>
              <a:tr h="138119">
                <a:tc gridSpan="5">
                  <a:txBody>
                    <a:bodyPr/>
                    <a:p>
                      <a:pPr marL="0" marR="0" lvl="0" indent="0" algn="l" defTabSz="449263">
                        <a:lnSpc>
                          <a:spcPct val="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9428163" algn="l"/>
                          <a:tab pos="9877424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Уполномоченный представитель застройщика или заказчика по вопросам строительного контроля</a:t>
                      </a:r>
                      <a:endParaRPr sz="2800"/>
                    </a:p>
                  </a:txBody>
                  <a:tcPr marL="90000" marR="90000" marT="35102" marB="35102">
                    <a:lnL w="720" algn="ctr">
                      <a:solidFill>
                        <a:srgbClr val="000000"/>
                      </a:solidFill>
                      <a:round/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10453"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N</a:t>
                      </a:r>
                      <a:endParaRPr sz="2800"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п/п</a:t>
                      </a:r>
                      <a:endParaRPr sz="2800"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2" marB="35102">
                    <a:lnL w="720" algn="ctr">
                      <a:solidFill>
                        <a:srgbClr val="000000"/>
                      </a:solidFill>
                      <a:round/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Фамилия, имя, отчество (последнее - при наличии)</a:t>
                      </a:r>
                      <a:endParaRPr sz="2800"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2" marB="35102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  <a:round/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Должность (при наличии)</a:t>
                      </a:r>
                      <a:endParaRPr sz="2800"/>
                    </a:p>
                  </a:txBody>
                  <a:tcPr marL="90000" marR="90000" marT="35102" marB="35102">
                    <a:lnL w="720" algn="ctr">
                      <a:solidFill>
                        <a:srgbClr val="000000"/>
                      </a:solidFill>
                      <a:round/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Наименование, дата, номер документа, подтверждающего полномочие</a:t>
                      </a:r>
                      <a:endParaRPr sz="2800"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2" marB="35102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Подпись</a:t>
                      </a:r>
                      <a:endParaRPr sz="2800"/>
                    </a:p>
                  </a:txBody>
                  <a:tcPr marL="90000" marR="90000" marT="35102" marB="35102">
                    <a:lnL w="720" algn="ctr">
                      <a:solidFill>
                        <a:srgbClr val="000000"/>
                      </a:solidFill>
                      <a:round/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155266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7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</a:t>
                      </a:r>
                      <a:endParaRPr sz="2000"/>
                    </a:p>
                  </a:txBody>
                  <a:tcPr marL="90000" marR="90000" marT="35102" marB="35102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7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2</a:t>
                      </a:r>
                      <a:endParaRPr sz="2000"/>
                    </a:p>
                  </a:txBody>
                  <a:tcPr marL="90000" marR="90000" marT="35102" marB="35102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7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3</a:t>
                      </a:r>
                      <a:endParaRPr sz="2000"/>
                    </a:p>
                  </a:txBody>
                  <a:tcPr marL="90000" marR="90000" marT="35102" marB="35102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  <a:round/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7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4</a:t>
                      </a:r>
                      <a:endParaRPr sz="2000"/>
                    </a:p>
                  </a:txBody>
                  <a:tcPr marL="90000" marR="90000" marT="35102" marB="35102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  <a:round/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7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5</a:t>
                      </a:r>
                      <a:endParaRPr sz="2000"/>
                    </a:p>
                  </a:txBody>
                  <a:tcPr marL="90000" marR="90000" marT="35102" marB="35102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  <a:round/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40328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7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</a:t>
                      </a:r>
                      <a:endParaRPr sz="2000"/>
                    </a:p>
                  </a:txBody>
                  <a:tcPr marL="90000" marR="90000" marT="35102" marB="35102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  <a:round/>
                    </a:lnR>
                    <a:lnT w="720" algn="ctr">
                      <a:solidFill>
                        <a:srgbClr val="000000"/>
                      </a:solidFill>
                      <a:round/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7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Куликов Иван Иванович</a:t>
                      </a:r>
                      <a:endParaRPr sz="2000"/>
                    </a:p>
                  </a:txBody>
                  <a:tcPr marL="90000" marR="90000" marT="35102" marB="35102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  <a:round/>
                    </a:lnR>
                    <a:lnT w="720" algn="ctr">
                      <a:solidFill>
                        <a:srgbClr val="000000"/>
                      </a:solidFill>
                      <a:round/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7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Начальник ОКС</a:t>
                      </a:r>
                      <a:endParaRPr sz="2000"/>
                    </a:p>
                  </a:txBody>
                  <a:tcPr marL="90000" marR="90000" marT="35102" marB="35102" anchor="ctr">
                    <a:lnL w="720" algn="ctr">
                      <a:solidFill>
                        <a:srgbClr val="000000"/>
                      </a:solidFill>
                      <a:round/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  <a:round/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6563" algn="l"/>
                          <a:tab pos="885825" algn="l"/>
                          <a:tab pos="1335088" algn="l"/>
                          <a:tab pos="1784350" algn="l"/>
                          <a:tab pos="2233613" algn="l"/>
                          <a:tab pos="2682875" algn="l"/>
                          <a:tab pos="3132138" algn="l"/>
                          <a:tab pos="3581400" algn="l"/>
                          <a:tab pos="4030663" algn="l"/>
                          <a:tab pos="4479925" algn="l"/>
                          <a:tab pos="4929188" algn="l"/>
                          <a:tab pos="5378450" algn="l"/>
                          <a:tab pos="5827713" algn="l"/>
                          <a:tab pos="6276975" algn="l"/>
                          <a:tab pos="6726238" algn="l"/>
                          <a:tab pos="7175500" algn="l"/>
                          <a:tab pos="7624763" algn="l"/>
                          <a:tab pos="8074025" algn="l"/>
                          <a:tab pos="8523288" algn="l"/>
                          <a:tab pos="8972550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7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Приказ № 6 от 23.09.2022 г.</a:t>
                      </a:r>
                      <a:endParaRPr sz="2000"/>
                    </a:p>
                  </a:txBody>
                  <a:tcPr marL="90000" marR="90000" marT="35102" marB="35102" anchor="ctr">
                    <a:lnL w="720" algn="ctr">
                      <a:solidFill>
                        <a:srgbClr val="000000"/>
                      </a:solidFill>
                      <a:round/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6088" algn="l"/>
                          <a:tab pos="895350" algn="l"/>
                          <a:tab pos="1344613" algn="l"/>
                          <a:tab pos="1793875" algn="l"/>
                          <a:tab pos="2243138" algn="l"/>
                          <a:tab pos="2692400" algn="l"/>
                          <a:tab pos="3141663" algn="l"/>
                          <a:tab pos="3590925" algn="l"/>
                          <a:tab pos="4040188" algn="l"/>
                          <a:tab pos="4489450" algn="l"/>
                          <a:tab pos="4938713" algn="l"/>
                          <a:tab pos="5387975" algn="l"/>
                          <a:tab pos="5837238" algn="l"/>
                          <a:tab pos="6286500" algn="l"/>
                          <a:tab pos="6735763" algn="l"/>
                          <a:tab pos="7185025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8983663" algn="l"/>
                          <a:tab pos="9432925" algn="l"/>
                          <a:tab pos="9882188" algn="l"/>
                          <a:tab pos="10331450" algn="l"/>
                          <a:tab pos="10780713" algn="l"/>
                        </a:tabLst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2" marB="35102" anchor="ctr">
                    <a:lnL w="720" algn="ctr">
                      <a:solidFill>
                        <a:srgbClr val="000000"/>
                      </a:solidFill>
                      <a:round/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  <a:round/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31825592" name="Group 2"/>
          <p:cNvGrpSpPr/>
          <p:nvPr/>
        </p:nvGrpSpPr>
        <p:grpSpPr bwMode="auto">
          <a:xfrm>
            <a:off x="82799" y="105480"/>
            <a:ext cx="2145960" cy="610920"/>
            <a:chOff x="82799" y="105480"/>
            <a:chExt cx="2145960" cy="610920"/>
          </a:xfrm>
        </p:grpSpPr>
        <p:pic>
          <p:nvPicPr>
            <p:cNvPr id="1279209968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799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8454898" name="CustomShape 3"/>
            <p:cNvSpPr/>
            <p:nvPr/>
          </p:nvSpPr>
          <p:spPr bwMode="auto">
            <a:xfrm>
              <a:off x="614159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0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0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0">
                <a:latin typeface="Arial"/>
              </a:endParaRPr>
            </a:p>
          </p:txBody>
        </p:sp>
      </p:grpSp>
      <p:sp>
        <p:nvSpPr>
          <p:cNvPr id="1661292161" name="CustomShape 2"/>
          <p:cNvSpPr/>
          <p:nvPr/>
        </p:nvSpPr>
        <p:spPr bwMode="auto">
          <a:xfrm>
            <a:off x="6685920" y="4743360"/>
            <a:ext cx="2458080" cy="39515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0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2" name="Рисунок 28" descr="gerbnso1.png"/>
          <p:cNvPicPr/>
          <p:nvPr/>
        </p:nvPicPr>
        <p:blipFill>
          <a:blip r:embed="rId2"/>
          <a:stretch/>
        </p:blipFill>
        <p:spPr bwMode="auto">
          <a:xfrm>
            <a:off x="82800" y="105480"/>
            <a:ext cx="500400" cy="6109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 bwMode="auto">
          <a:xfrm>
            <a:off x="614160" y="106200"/>
            <a:ext cx="161460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  <a:defRPr/>
            </a:pPr>
            <a:r>
              <a:rPr lang="ru-RU" sz="700" b="1" strike="noStrike" spc="-1">
                <a:solidFill>
                  <a:srgbClr val="FFFFFF"/>
                </a:solidFill>
                <a:latin typeface="Calibri"/>
                <a:ea typeface="Arial"/>
              </a:rPr>
              <a:t>ИНСПЕКЦИЯ ГОСУДАРСТВЕННОГО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  <a:defRPr/>
            </a:pPr>
            <a:r>
              <a:rPr lang="ru-RU" sz="700" b="1" strike="noStrike" spc="-1">
                <a:solidFill>
                  <a:srgbClr val="FFFFFF"/>
                </a:solidFill>
                <a:latin typeface="Calibri"/>
                <a:ea typeface="Arial"/>
              </a:rPr>
              <a:t>СТРОИТЕЛЬНОГО НАДЗОРА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  <a:defRPr/>
            </a:pPr>
            <a:r>
              <a:rPr lang="ru-RU" sz="700" b="1" strike="noStrike" spc="-1">
                <a:solidFill>
                  <a:srgbClr val="FFFFFF"/>
                </a:solidFill>
                <a:latin typeface="Calibri"/>
                <a:ea typeface="Arial"/>
              </a:rPr>
              <a:t>НОВОСИБИРСКОЙ ОБЛАСТИ</a:t>
            </a:r>
            <a:endParaRPr lang="ru-RU" sz="7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 bwMode="auto">
          <a:xfrm>
            <a:off x="683568" y="1306248"/>
            <a:ext cx="4464496" cy="329705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01.09.2023 вступил в силу приказ Минстроя РФ от 02.12.2022 N 1026/пр.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Приказ утвердил новую форму и правила заполнения общего журнала работ, обязательного для любой строительной площадки.</a:t>
            </a:r>
            <a:endParaRPr/>
          </a:p>
          <a:p>
            <a:pPr algn="just">
              <a:lnSpc>
                <a:spcPct val="100000"/>
              </a:lnSpc>
              <a:defRPr/>
            </a:pPr>
            <a:endParaRPr lang="ru-RU" sz="16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Со вступлением в силу Приказа № 1026/ПР общий журнал работ получил новое наименование – «Общий журнал, в котором ведется учет выполнения работ по строительству, реконструкции, капитальному ремонту объекта капитального строительства»</a:t>
            </a:r>
            <a:endParaRPr/>
          </a:p>
        </p:txBody>
      </p:sp>
      <p:sp>
        <p:nvSpPr>
          <p:cNvPr id="949010090" name="CustomShape 5"/>
          <p:cNvSpPr/>
          <p:nvPr/>
        </p:nvSpPr>
        <p:spPr bwMode="auto">
          <a:xfrm>
            <a:off x="3054240" y="106200"/>
            <a:ext cx="5659918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00" b="1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«Об утверждении формы и порядка ведения общего журнала, в котором ведется учет выполнения работ по строительству, реконструкции, капитальному ремонту объекта капитального строительства»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09740" y="1305075"/>
            <a:ext cx="2406676" cy="3298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7649" name="Group 1"/>
          <p:cNvGraphicFramePr>
            <a:graphicFrameLocks xmlns:a="http://schemas.openxmlformats.org/drawingml/2006/main" noGrp="1"/>
          </p:cNvGraphicFramePr>
          <p:nvPr/>
        </p:nvGraphicFramePr>
        <p:xfrm>
          <a:off x="975953" y="1031128"/>
          <a:ext cx="7367587" cy="153691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676275"/>
                <a:gridCol w="2757488"/>
                <a:gridCol w="3933824"/>
              </a:tblGrid>
              <a:tr h="540720"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N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п/п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087" marB="35087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  <a:round/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Наименование исполнительной документации (с указанием наименования и реквизитов документа, вида работ, места расположения конструкций, участков сетей инженерно-технического обеспечения)</a:t>
                      </a:r>
                      <a:endParaRPr/>
                    </a:p>
                  </a:txBody>
                  <a:tcPr marL="90000" marR="90000" marT="35087" marB="35087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  <a:round/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Дата подписания документа, должности (при наличии), фамилии, инициалы лиц, подписавших документы</a:t>
                      </a:r>
                      <a:endParaRPr/>
                    </a:p>
                  </a:txBody>
                  <a:tcPr marL="90000" marR="90000" marT="35087" marB="35087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63058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</a:t>
                      </a:r>
                      <a:endParaRPr/>
                    </a:p>
                  </a:txBody>
                  <a:tcPr marL="90000" marR="90000" marT="35087" marB="35087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2</a:t>
                      </a:r>
                      <a:endParaRPr/>
                    </a:p>
                  </a:txBody>
                  <a:tcPr marL="90000" marR="90000" marT="35087" marB="35087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3</a:t>
                      </a:r>
                      <a:endParaRPr/>
                    </a:p>
                  </a:txBody>
                  <a:tcPr marL="90000" marR="90000" marT="35087" marB="35087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33139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C9211E"/>
                          </a:solidFill>
                          <a:latin typeface="Times New Roman"/>
                          <a:cs typeface="Tahoma"/>
                        </a:rPr>
                        <a:t>1</a:t>
                      </a:r>
                      <a:endParaRPr/>
                    </a:p>
                  </a:txBody>
                  <a:tcPr marL="90000" marR="90000" marT="35087" marB="35087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C9211E"/>
                          </a:solidFill>
                          <a:latin typeface="Times New Roman"/>
                          <a:cs typeface="Tahoma"/>
                        </a:rPr>
                        <a:t>Акт освидетельствования скрытых работ № 1-КЭ.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C9211E"/>
                          </a:solidFill>
                          <a:latin typeface="Times New Roman"/>
                          <a:cs typeface="Tahoma"/>
                        </a:rPr>
                        <a:t>Очистка, обезпыливание и обезжиривание опор ОП1 - ОП6, ОП23, ОП 24 (8 шт.), ø 100×100 мм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C9211E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087" marB="35087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C9211E"/>
                          </a:solidFill>
                          <a:latin typeface="Times New Roman"/>
                          <a:cs typeface="Tahoma"/>
                        </a:rPr>
                        <a:t>19.10.2022 г.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C9211E"/>
                          </a:solidFill>
                          <a:latin typeface="Times New Roman"/>
                          <a:cs typeface="Tahoma"/>
                        </a:rPr>
                        <a:t>Инженер ОКС Куликов И.И, Главный инженер Сергеев С.С., Начальник ПТО Васильев В.В., Главный инженер проекта Николаев Н.Н.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C9211E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087" marB="35087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692" name="Text Box 35"/>
          <p:cNvSpPr txBox="1">
            <a:spLocks noChangeArrowheads="1"/>
          </p:cNvSpPr>
          <p:nvPr/>
        </p:nvSpPr>
        <p:spPr bwMode="auto">
          <a:xfrm>
            <a:off x="2452248" y="138819"/>
            <a:ext cx="4416437" cy="82549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/>
          <a:lstStyle>
            <a:lvl1pPr>
              <a:spcBef>
                <a:spcPts val="8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/>
                <a:cs typeface="Tahoma"/>
              </a:defRPr>
            </a:lvl1pPr>
            <a:lvl2pPr>
              <a:spcBef>
                <a:spcPts val="7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/>
                <a:cs typeface="Tahoma"/>
              </a:defRPr>
            </a:lvl2pPr>
            <a:lvl3pPr>
              <a:spcBef>
                <a:spcPts val="6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/>
                <a:cs typeface="Tahoma"/>
              </a:defRPr>
            </a:lvl3pPr>
            <a:lvl4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4pPr>
            <a:lvl5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РАЗДЕЛ 5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500" b="1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Перечень исполнительной документации при строительстве,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реконструкции, капитальном ремонте объекта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капитального строительства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</p:txBody>
      </p:sp>
      <p:sp>
        <p:nvSpPr>
          <p:cNvPr id="28693" name="Text Box 36"/>
          <p:cNvSpPr txBox="1">
            <a:spLocks noChangeArrowheads="1"/>
          </p:cNvSpPr>
          <p:nvPr/>
        </p:nvSpPr>
        <p:spPr bwMode="auto">
          <a:xfrm>
            <a:off x="2119313" y="2571750"/>
            <a:ext cx="5081587" cy="8215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/>
          <a:lstStyle>
            <a:lvl1pPr>
              <a:spcBef>
                <a:spcPts val="8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/>
                <a:cs typeface="Tahoma"/>
              </a:defRPr>
            </a:lvl1pPr>
            <a:lvl2pPr>
              <a:spcBef>
                <a:spcPts val="7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/>
                <a:cs typeface="Tahoma"/>
              </a:defRPr>
            </a:lvl2pPr>
            <a:lvl3pPr>
              <a:spcBef>
                <a:spcPts val="6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/>
                <a:cs typeface="Tahoma"/>
              </a:defRPr>
            </a:lvl3pPr>
            <a:lvl4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4pPr>
            <a:lvl5pPr>
              <a:spcBef>
                <a:spcPts val="500"/>
              </a:spcBef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7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4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/>
                <a:cs typeface="Tahoma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РАЗДЕЛ 6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Сведения о государственном строительном надзоре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при строительстве, реконструкции объекта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 b="1">
                <a:latin typeface="Times New Roman"/>
              </a:rPr>
              <a:t>капитального строительства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>
              <a:latin typeface="Times New Roman"/>
            </a:endParaRPr>
          </a:p>
        </p:txBody>
      </p:sp>
      <p:graphicFrame>
        <p:nvGraphicFramePr>
          <p:cNvPr id="27685" name="Group 37"/>
          <p:cNvGraphicFramePr>
            <a:graphicFrameLocks xmlns:a="http://schemas.openxmlformats.org/drawingml/2006/main" noGrp="1"/>
          </p:cNvGraphicFramePr>
          <p:nvPr/>
        </p:nvGraphicFramePr>
        <p:xfrm>
          <a:off x="611187" y="3451246"/>
          <a:ext cx="7921625" cy="1169022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71488"/>
                <a:gridCol w="1082675"/>
                <a:gridCol w="1403350"/>
                <a:gridCol w="1296987"/>
                <a:gridCol w="1320800"/>
                <a:gridCol w="1036638"/>
                <a:gridCol w="1309687"/>
              </a:tblGrid>
              <a:tr h="629668"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N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п/п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Дата контрольного (надзорного) мероприятия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Данные о проведенных органом государственного строительного надзора контрольных (надзорных) мероприятиях</a:t>
                      </a:r>
                      <a:endParaRPr/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Срок устранения выявленных нарушений</a:t>
                      </a:r>
                      <a:endParaRPr/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Должность, фамилия, инициалы, подпись должностного лица</a:t>
                      </a:r>
                      <a:endParaRPr/>
                    </a:p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/>
                        <a:cs typeface="Tahoma"/>
                      </a:endParaRPr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Фактическая дата устранения выявленных нарушений</a:t>
                      </a:r>
                      <a:endParaRPr/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Должность, фамилия, инициалы, подпись должностного лица</a:t>
                      </a:r>
                      <a:endParaRPr/>
                    </a:p>
                  </a:txBody>
                  <a:tcPr marL="90000" marR="90000" marT="35100" marB="35100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97644"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1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2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3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4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449263">
                        <a:lnSpc>
                          <a:spcPct val="5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38149" algn="l"/>
                          <a:tab pos="887413" algn="l"/>
                          <a:tab pos="1336675" algn="l"/>
                          <a:tab pos="1785938" algn="l"/>
                          <a:tab pos="2235200" algn="l"/>
                          <a:tab pos="2684463" algn="l"/>
                          <a:tab pos="3133725" algn="l"/>
                          <a:tab pos="3582988" algn="l"/>
                          <a:tab pos="4032250" algn="l"/>
                          <a:tab pos="4481513" algn="l"/>
                          <a:tab pos="4930775" algn="l"/>
                          <a:tab pos="5380038" algn="l"/>
                          <a:tab pos="5829300" algn="l"/>
                          <a:tab pos="6278563" algn="l"/>
                          <a:tab pos="6727825" algn="l"/>
                          <a:tab pos="7177088" algn="l"/>
                          <a:tab pos="7626350" algn="l"/>
                          <a:tab pos="8075613" algn="l"/>
                          <a:tab pos="8524875" algn="l"/>
                          <a:tab pos="8974138" algn="l"/>
                          <a:tab pos="9423400" algn="l"/>
                          <a:tab pos="9872663" algn="l"/>
                          <a:tab pos="10321925" algn="l"/>
                          <a:tab pos="10771188" algn="l"/>
                          <a:tab pos="10772775" algn="l"/>
                          <a:tab pos="10774363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5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215899" marR="0" lvl="0" indent="-211138" algn="ctr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4500" algn="l"/>
                          <a:tab pos="893763" algn="l"/>
                          <a:tab pos="1343025" algn="l"/>
                          <a:tab pos="1792288" algn="l"/>
                          <a:tab pos="2241550" algn="l"/>
                          <a:tab pos="2690813" algn="l"/>
                          <a:tab pos="3140075" algn="l"/>
                          <a:tab pos="3589338" algn="l"/>
                          <a:tab pos="4038600" algn="l"/>
                          <a:tab pos="4487863" algn="l"/>
                          <a:tab pos="4937125" algn="l"/>
                          <a:tab pos="5386388" algn="l"/>
                          <a:tab pos="5835650" algn="l"/>
                          <a:tab pos="6284913" algn="l"/>
                          <a:tab pos="6734175" algn="l"/>
                          <a:tab pos="7183438" algn="l"/>
                          <a:tab pos="7632700" algn="l"/>
                          <a:tab pos="8081963" algn="l"/>
                          <a:tab pos="8531225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6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215899" marR="0" lvl="0" indent="-211138" algn="ctr" defTabSz="449263">
                        <a:lnSpc>
                          <a:spcPct val="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45000"/>
                        <a:buFontTx/>
                        <a:buNone/>
                        <a:tabLst>
                          <a:tab pos="0" algn="l"/>
                          <a:tab pos="444500" algn="l"/>
                          <a:tab pos="893763" algn="l"/>
                          <a:tab pos="1343025" algn="l"/>
                          <a:tab pos="1792288" algn="l"/>
                          <a:tab pos="2241550" algn="l"/>
                          <a:tab pos="2690813" algn="l"/>
                          <a:tab pos="3140075" algn="l"/>
                          <a:tab pos="3589338" algn="l"/>
                          <a:tab pos="4038600" algn="l"/>
                          <a:tab pos="4487863" algn="l"/>
                          <a:tab pos="4937125" algn="l"/>
                          <a:tab pos="5386388" algn="l"/>
                          <a:tab pos="5835650" algn="l"/>
                          <a:tab pos="6284913" algn="l"/>
                          <a:tab pos="6734175" algn="l"/>
                          <a:tab pos="7183438" algn="l"/>
                          <a:tab pos="7632700" algn="l"/>
                          <a:tab pos="8081963" algn="l"/>
                          <a:tab pos="8531225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lang="ru-RU" sz="9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ahoma"/>
                        </a:rPr>
                        <a:t>7</a:t>
                      </a:r>
                      <a:endParaRPr/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1710"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cs typeface="Tahoma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cs typeface="Tahoma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cs typeface="Tahoma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cs typeface="Tahoma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cs typeface="Tahoma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cs typeface="Tahoma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49263">
                        <a:lnSpc>
                          <a:spcPct val="7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2913" algn="l"/>
                          <a:tab pos="892175" algn="l"/>
                          <a:tab pos="1341438" algn="l"/>
                          <a:tab pos="1790700" algn="l"/>
                          <a:tab pos="2239963" algn="l"/>
                          <a:tab pos="2689225" algn="l"/>
                          <a:tab pos="3138488" algn="l"/>
                          <a:tab pos="3587750" algn="l"/>
                          <a:tab pos="4037013" algn="l"/>
                          <a:tab pos="4486275" algn="l"/>
                          <a:tab pos="4935538" algn="l"/>
                          <a:tab pos="5384800" algn="l"/>
                          <a:tab pos="5834063" algn="l"/>
                          <a:tab pos="6283325" algn="l"/>
                          <a:tab pos="6732588" algn="l"/>
                          <a:tab pos="7181850" algn="l"/>
                          <a:tab pos="7631113" algn="l"/>
                          <a:tab pos="8080375" algn="l"/>
                          <a:tab pos="8529638" algn="l"/>
                          <a:tab pos="8978900" algn="l"/>
                          <a:tab pos="8980488" algn="l"/>
                          <a:tab pos="9429750" algn="l"/>
                          <a:tab pos="9879013" algn="l"/>
                          <a:tab pos="10328275" algn="l"/>
                          <a:tab pos="10777538" algn="l"/>
                          <a:tab pos="10779125" algn="l"/>
                          <a:tab pos="10780713" algn="l"/>
                        </a:tabLst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cs typeface="Tahoma"/>
                      </a:endParaRPr>
                    </a:p>
                  </a:txBody>
                  <a:tcPr marL="90000" marR="90000" marT="35100" marB="35100" anchor="ctr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93989713" name="Group 2"/>
          <p:cNvGrpSpPr/>
          <p:nvPr/>
        </p:nvGrpSpPr>
        <p:grpSpPr bwMode="auto">
          <a:xfrm>
            <a:off x="82799" y="105480"/>
            <a:ext cx="2145960" cy="610920"/>
            <a:chOff x="82799" y="105480"/>
            <a:chExt cx="2145960" cy="610920"/>
          </a:xfrm>
        </p:grpSpPr>
        <p:pic>
          <p:nvPicPr>
            <p:cNvPr id="1865534948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799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9543382" name="CustomShape 3"/>
            <p:cNvSpPr/>
            <p:nvPr/>
          </p:nvSpPr>
          <p:spPr bwMode="auto">
            <a:xfrm>
              <a:off x="614159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0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0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0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0">
                <a:latin typeface="Arial"/>
              </a:endParaRPr>
            </a:p>
          </p:txBody>
        </p:sp>
      </p:grpSp>
      <p:sp>
        <p:nvSpPr>
          <p:cNvPr id="1981679722" name="CustomShape 2"/>
          <p:cNvSpPr/>
          <p:nvPr/>
        </p:nvSpPr>
        <p:spPr bwMode="auto">
          <a:xfrm>
            <a:off x="6685920" y="4743360"/>
            <a:ext cx="2458080" cy="39515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0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  <p:grpSp>
        <p:nvGrpSpPr>
          <p:cNvPr id="151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152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3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  <p:sp>
        <p:nvSpPr>
          <p:cNvPr id="154" name="CustomShape 4"/>
          <p:cNvSpPr/>
          <p:nvPr/>
        </p:nvSpPr>
        <p:spPr bwMode="auto">
          <a:xfrm>
            <a:off x="1475654" y="1059580"/>
            <a:ext cx="6194485" cy="350411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Журнал должен быть:</a:t>
            </a:r>
            <a:endParaRPr/>
          </a:p>
          <a:p>
            <a:pPr algn="just">
              <a:lnSpc>
                <a:spcPct val="100000"/>
              </a:lnSpc>
              <a:defRPr/>
            </a:pPr>
            <a:endParaRPr lang="ru-RU" sz="16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342900" indent="-342900" algn="just">
              <a:lnSpc>
                <a:spcPct val="100000"/>
              </a:lnSpc>
              <a:buFont typeface="Arial"/>
              <a:buChar char="•"/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сброшюрован;</a:t>
            </a:r>
            <a:endParaRPr/>
          </a:p>
          <a:p>
            <a:pPr marL="342900" indent="-342900" algn="just">
              <a:lnSpc>
                <a:spcPct val="100000"/>
              </a:lnSpc>
              <a:buFont typeface="Arial"/>
              <a:buChar char="•"/>
              <a:defRPr/>
            </a:pPr>
            <a:endParaRPr lang="ru-RU" sz="16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342900" indent="-342900" algn="just">
              <a:lnSpc>
                <a:spcPct val="100000"/>
              </a:lnSpc>
              <a:buFont typeface="Arial"/>
              <a:buChar char="•"/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пронумерован;</a:t>
            </a:r>
            <a:endParaRPr/>
          </a:p>
          <a:p>
            <a:pPr marL="342900" indent="-342900" algn="just">
              <a:lnSpc>
                <a:spcPct val="100000"/>
              </a:lnSpc>
              <a:buFont typeface="Arial"/>
              <a:buChar char="•"/>
              <a:defRPr/>
            </a:pPr>
            <a:endParaRPr lang="ru-RU" sz="16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342900" indent="-342900" algn="just">
              <a:lnSpc>
                <a:spcPct val="100000"/>
              </a:lnSpc>
              <a:buFont typeface="Arial"/>
              <a:buChar char="•"/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с заполненным титульным листом;</a:t>
            </a:r>
            <a:endParaRPr/>
          </a:p>
          <a:p>
            <a:pPr algn="just">
              <a:lnSpc>
                <a:spcPct val="100000"/>
              </a:lnSpc>
              <a:defRPr/>
            </a:pPr>
            <a:endParaRPr lang="ru-RU" sz="16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342900" indent="-342900" algn="just">
              <a:lnSpc>
                <a:spcPct val="100000"/>
              </a:lnSpc>
              <a:buFont typeface="Arial"/>
              <a:buChar char="•"/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предъявлен на регистрацию представителем застройщика или технического заказчика (по доверенности) и скреплен подписью и печатью застройщика или технического заказчика.</a:t>
            </a:r>
            <a:endParaRPr/>
          </a:p>
          <a:p>
            <a:pPr marL="342900" indent="-342900" algn="just">
              <a:lnSpc>
                <a:spcPct val="100000"/>
              </a:lnSpc>
              <a:buFont typeface="Arial"/>
              <a:buChar char="•"/>
              <a:defRPr/>
            </a:pPr>
            <a:endParaRPr lang="ru-RU" sz="16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Журналы установленной формы могут быть изготовлены типографским путем, либо распечатаны</a:t>
            </a:r>
            <a:r>
              <a:rPr lang="ru-RU" sz="1600" b="1" spc="0">
                <a:solidFill>
                  <a:srgbClr val="1F5480"/>
                </a:solidFill>
                <a:latin typeface="Calibri"/>
                <a:ea typeface="Calibri"/>
              </a:rPr>
              <a:t>.</a:t>
            </a:r>
            <a:endParaRPr lang="ru-RU" sz="1600" b="1" spc="-1">
              <a:solidFill>
                <a:srgbClr val="1F5480"/>
              </a:solidFill>
              <a:latin typeface="Calibri"/>
              <a:ea typeface="Calibri"/>
            </a:endParaRPr>
          </a:p>
        </p:txBody>
      </p:sp>
      <p:sp>
        <p:nvSpPr>
          <p:cNvPr id="155" name="CustomShape 5"/>
          <p:cNvSpPr/>
          <p:nvPr/>
        </p:nvSpPr>
        <p:spPr bwMode="auto">
          <a:xfrm>
            <a:off x="2984760" y="135360"/>
            <a:ext cx="5697359" cy="3371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600" b="1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Оформление </a:t>
            </a:r>
            <a:r>
              <a:rPr lang="ru-RU" sz="1600" b="1" i="0" u="none" strike="noStrike" cap="none" spc="0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общего журнала работ</a:t>
            </a:r>
            <a:endParaRPr sz="1300" b="1" strike="noStrike" spc="0">
              <a:solidFill>
                <a:srgbClr val="1F5480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  <p:grpSp>
        <p:nvGrpSpPr>
          <p:cNvPr id="151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152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3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  <p:sp>
        <p:nvSpPr>
          <p:cNvPr id="154" name="CustomShape 4"/>
          <p:cNvSpPr/>
          <p:nvPr/>
        </p:nvSpPr>
        <p:spPr bwMode="auto">
          <a:xfrm>
            <a:off x="843188" y="1063528"/>
            <a:ext cx="7471299" cy="326027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Обращаем Ваше внимание!</a:t>
            </a:r>
            <a:endParaRPr/>
          </a:p>
          <a:p>
            <a:pPr algn="just">
              <a:lnSpc>
                <a:spcPct val="100000"/>
              </a:lnSpc>
              <a:tabLst>
                <a:tab pos="0" algn="l"/>
              </a:tabLst>
              <a:defRPr/>
            </a:pPr>
            <a:endParaRPr lang="ru-RU" sz="16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171450" indent="-171450" algn="just">
              <a:lnSpc>
                <a:spcPct val="100000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можно отдельно вести журнал на этап работ и на каждый объект капитального строительства в составе единого комплекса или сложного объекта;</a:t>
            </a:r>
            <a:endParaRPr/>
          </a:p>
          <a:p>
            <a:pPr algn="just">
              <a:lnSpc>
                <a:spcPct val="100000"/>
              </a:lnSpc>
              <a:tabLst>
                <a:tab pos="0" algn="l"/>
              </a:tabLst>
              <a:defRPr/>
            </a:pPr>
            <a:endParaRPr lang="ru-RU" sz="16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171450" indent="-171450" algn="just">
              <a:lnSpc>
                <a:spcPct val="100000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уменьшилось общее количество разделов – вместо 7 их стало 6, так как сведения о строительном контроле из 4 и 5 разделов объединили в один;</a:t>
            </a:r>
            <a:endParaRPr/>
          </a:p>
          <a:p>
            <a:pPr algn="just">
              <a:lnSpc>
                <a:spcPct val="100000"/>
              </a:lnSpc>
              <a:tabLst>
                <a:tab pos="0" algn="l"/>
              </a:tabLst>
              <a:defRPr/>
            </a:pPr>
            <a:endParaRPr lang="ru-RU" sz="1600" b="1" spc="-1">
              <a:solidFill>
                <a:srgbClr val="1F5480"/>
              </a:solidFill>
              <a:latin typeface="Calibri"/>
              <a:ea typeface="Calibri"/>
            </a:endParaRPr>
          </a:p>
          <a:p>
            <a:pPr marL="171450" indent="-171450" algn="just">
              <a:lnSpc>
                <a:spcPct val="100000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разрешено ведение журнала в электронном виде без дублирования на бумаге в виде файлов в формате xml с возможностью выгрузки всего общего журнала с возможностью печати на листах формата A4. Через записи в общем журнале должен быть обеспечен доступ к специальным журналам, в случае их ведения в электронном виде. </a:t>
            </a:r>
            <a:endParaRPr sz="1600" b="1" spc="-1">
              <a:solidFill>
                <a:srgbClr val="FF0000"/>
              </a:solidFill>
              <a:latin typeface="Calibri"/>
              <a:ea typeface="Calibri"/>
            </a:endParaRPr>
          </a:p>
        </p:txBody>
      </p:sp>
      <p:sp>
        <p:nvSpPr>
          <p:cNvPr id="155" name="CustomShape 5"/>
          <p:cNvSpPr/>
          <p:nvPr/>
        </p:nvSpPr>
        <p:spPr bwMode="auto">
          <a:xfrm>
            <a:off x="2984760" y="135360"/>
            <a:ext cx="5700958" cy="33419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rgbClr val="1F5480"/>
                </a:solidFill>
                <a:latin typeface="Calibri"/>
                <a:ea typeface="Calibri"/>
                <a:cs typeface="Calibri"/>
              </a:rPr>
              <a:t>Оформление и ведение общего журнала работ</a:t>
            </a:r>
            <a:endParaRPr sz="1300" b="1" strike="noStrike" spc="0">
              <a:solidFill>
                <a:srgbClr val="1F5480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  <p:grpSp>
        <p:nvGrpSpPr>
          <p:cNvPr id="163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164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5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  <p:sp>
        <p:nvSpPr>
          <p:cNvPr id="166" name="CustomShape 4"/>
          <p:cNvSpPr/>
          <p:nvPr/>
        </p:nvSpPr>
        <p:spPr bwMode="auto">
          <a:xfrm>
            <a:off x="732777" y="843558"/>
            <a:ext cx="7881120" cy="399964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400" b="0" strike="noStrike" spc="-1">
              <a:latin typeface="Arial"/>
            </a:endParaRPr>
          </a:p>
          <a:p>
            <a:pPr marL="239760" indent="-239400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ТИТУЛЬНЫЙ ЛИСТ</a:t>
            </a:r>
            <a:endParaRPr/>
          </a:p>
          <a:p>
            <a:pPr marL="239760" indent="-239400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РАЗДЕЛ 1 </a:t>
            </a:r>
            <a:r>
              <a:rPr lang="ru-RU" sz="1600" spc="-1">
                <a:solidFill>
                  <a:srgbClr val="1F5480"/>
                </a:solidFill>
                <a:latin typeface="Calibri"/>
                <a:ea typeface="Calibri"/>
              </a:rPr>
              <a:t>«Список инженерно-технического персонала лица, осуществляющего строительство, реконструкцию, капитальный ремонт, занятого при строительстве, реконструкции, капитальном ремонте объекта капитального строительства»</a:t>
            </a:r>
            <a:endParaRPr/>
          </a:p>
          <a:p>
            <a:pPr marL="239760" indent="-239400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РАЗДЕЛ 2 </a:t>
            </a:r>
            <a:r>
              <a:rPr lang="ru-RU" sz="1600" spc="-1">
                <a:solidFill>
                  <a:srgbClr val="1F5480"/>
                </a:solidFill>
                <a:latin typeface="Calibri"/>
                <a:ea typeface="Calibri"/>
              </a:rPr>
              <a:t>«Перечень специальных журналов, в которых ведется учет выполнения работ, а также журналов авторского надзора лица, осуществляющего подготовку проектной документации»</a:t>
            </a:r>
            <a:endParaRPr/>
          </a:p>
          <a:p>
            <a:pPr marL="239760" indent="-239400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РАЗДЕЛ 3 </a:t>
            </a:r>
            <a:r>
              <a:rPr lang="ru-RU" sz="1600" spc="-1">
                <a:solidFill>
                  <a:srgbClr val="1F5480"/>
                </a:solidFill>
                <a:latin typeface="Calibri"/>
                <a:ea typeface="Calibri"/>
              </a:rPr>
              <a:t>«Сведения о выполнении работ в процессе строительства, реконструкции, капитального ремонта объекта капитального строительства» </a:t>
            </a:r>
            <a:endParaRPr/>
          </a:p>
          <a:p>
            <a:pPr marL="239760" indent="-239400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РАЗДЕЛ 4 </a:t>
            </a:r>
            <a:r>
              <a:rPr lang="ru-RU" sz="1600" spc="-1">
                <a:solidFill>
                  <a:srgbClr val="1F5480"/>
                </a:solidFill>
                <a:latin typeface="Calibri"/>
                <a:ea typeface="Calibri"/>
              </a:rPr>
              <a:t>«Сведения о строительном контроле в процессе строительства, реконструкции, капитального ремонта объекта капитального строительства»</a:t>
            </a:r>
            <a:endParaRPr/>
          </a:p>
          <a:p>
            <a:pPr marL="239760" indent="-239400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РАЗДЕЛ 5 </a:t>
            </a:r>
            <a:r>
              <a:rPr lang="ru-RU" sz="1600" spc="-1">
                <a:solidFill>
                  <a:srgbClr val="1F5480"/>
                </a:solidFill>
                <a:latin typeface="Calibri"/>
                <a:ea typeface="Calibri"/>
              </a:rPr>
              <a:t>«Перечень исполнительной документации при строительстве, реконструкции, капитальном ремонте объекта капитального строительства»</a:t>
            </a:r>
            <a:endParaRPr/>
          </a:p>
          <a:p>
            <a:pPr marL="239760" indent="-239400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defRPr/>
            </a:pPr>
            <a:r>
              <a:rPr lang="ru-RU" sz="1600" b="1" spc="-1">
                <a:solidFill>
                  <a:srgbClr val="1F5480"/>
                </a:solidFill>
                <a:latin typeface="Calibri"/>
                <a:ea typeface="Calibri"/>
              </a:rPr>
              <a:t>РАЗДЕЛ 6 </a:t>
            </a:r>
            <a:r>
              <a:rPr lang="ru-RU" sz="1600" spc="-1">
                <a:solidFill>
                  <a:srgbClr val="1F5480"/>
                </a:solidFill>
                <a:latin typeface="Calibri"/>
                <a:ea typeface="Calibri"/>
              </a:rPr>
              <a:t>«Сведения о государственном строительном надзоре при строительстве, реконструкции объекта капитального строительства»</a:t>
            </a:r>
            <a:endParaRPr/>
          </a:p>
        </p:txBody>
      </p:sp>
      <p:sp>
        <p:nvSpPr>
          <p:cNvPr id="167" name="CustomShape 5"/>
          <p:cNvSpPr/>
          <p:nvPr/>
        </p:nvSpPr>
        <p:spPr bwMode="auto">
          <a:xfrm>
            <a:off x="2984760" y="346002"/>
            <a:ext cx="565128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1F5480"/>
                </a:solidFill>
                <a:latin typeface="Calibri"/>
                <a:ea typeface="Calibri"/>
              </a:rPr>
              <a:t>Что содержит в себе общий журнал работ?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CustomShape 2"/>
          <p:cNvSpPr/>
          <p:nvPr/>
        </p:nvSpPr>
        <p:spPr bwMode="auto">
          <a:xfrm>
            <a:off x="2984760" y="135360"/>
            <a:ext cx="5650199" cy="36467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b="1" spc="-1">
                <a:solidFill>
                  <a:srgbClr val="FF0000"/>
                </a:solidFill>
                <a:latin typeface="Calibri"/>
                <a:ea typeface="Calibri"/>
              </a:rPr>
              <a:t>Пример </a:t>
            </a:r>
            <a:r>
              <a:rPr lang="ru-RU" b="1" spc="0">
                <a:solidFill>
                  <a:srgbClr val="1F5480"/>
                </a:solidFill>
                <a:latin typeface="Calibri"/>
                <a:ea typeface="Calibri"/>
              </a:rPr>
              <a:t>заполнения титульного листа</a:t>
            </a:r>
            <a:endParaRPr/>
          </a:p>
        </p:txBody>
      </p:sp>
      <p:grpSp>
        <p:nvGrpSpPr>
          <p:cNvPr id="15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16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  <p:sp>
        <p:nvSpPr>
          <p:cNvPr id="18" name="CustomShape 2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35053298" name="Рисунок 435053297"/>
          <p:cNvPicPr>
            <a:picLocks noChangeAspect="1"/>
          </p:cNvPicPr>
          <p:nvPr/>
        </p:nvPicPr>
        <p:blipFill>
          <a:blip r:embed="rId3"/>
          <a:srcRect l="14419" t="16108" r="13442" b="9817"/>
          <a:stretch/>
        </p:blipFill>
        <p:spPr bwMode="auto">
          <a:xfrm>
            <a:off x="968365" y="626301"/>
            <a:ext cx="7337318" cy="4238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CustomShape 2"/>
          <p:cNvSpPr/>
          <p:nvPr/>
        </p:nvSpPr>
        <p:spPr bwMode="auto">
          <a:xfrm>
            <a:off x="2984760" y="135360"/>
            <a:ext cx="564984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b="1" spc="-1">
                <a:solidFill>
                  <a:srgbClr val="FF0000"/>
                </a:solidFill>
                <a:latin typeface="Calibri"/>
                <a:ea typeface="Calibri"/>
              </a:rPr>
              <a:t>Пример</a:t>
            </a:r>
            <a:r>
              <a:rPr lang="ru-RU" b="1" spc="-1">
                <a:solidFill>
                  <a:srgbClr val="1F5480"/>
                </a:solidFill>
                <a:latin typeface="Calibri"/>
                <a:ea typeface="Calibri"/>
              </a:rPr>
              <a:t> заполнения титульного листа</a:t>
            </a:r>
            <a:endParaRPr/>
          </a:p>
        </p:txBody>
      </p:sp>
      <p:grpSp>
        <p:nvGrpSpPr>
          <p:cNvPr id="15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16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  <p:sp>
        <p:nvSpPr>
          <p:cNvPr id="18" name="CustomShape 2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546627109" name="Рисунок 1546627108"/>
          <p:cNvPicPr>
            <a:picLocks noChangeAspect="1"/>
          </p:cNvPicPr>
          <p:nvPr/>
        </p:nvPicPr>
        <p:blipFill>
          <a:blip r:embed="rId3"/>
          <a:srcRect l="13777" t="15347" r="12378" b="14763"/>
          <a:stretch/>
        </p:blipFill>
        <p:spPr bwMode="auto">
          <a:xfrm>
            <a:off x="770495" y="639349"/>
            <a:ext cx="7864103" cy="4186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CustomShape 2"/>
          <p:cNvSpPr/>
          <p:nvPr/>
        </p:nvSpPr>
        <p:spPr bwMode="auto">
          <a:xfrm>
            <a:off x="2984760" y="135360"/>
            <a:ext cx="564984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b="1" spc="-1">
                <a:solidFill>
                  <a:srgbClr val="FF0000"/>
                </a:solidFill>
                <a:latin typeface="Calibri"/>
                <a:ea typeface="Calibri"/>
              </a:rPr>
              <a:t>Пример</a:t>
            </a:r>
            <a:r>
              <a:rPr lang="ru-RU" b="1" spc="-1">
                <a:solidFill>
                  <a:srgbClr val="1F5480"/>
                </a:solidFill>
                <a:latin typeface="Calibri"/>
                <a:ea typeface="Calibri"/>
              </a:rPr>
              <a:t> заполнения титульного листа</a:t>
            </a:r>
            <a:endParaRPr/>
          </a:p>
        </p:txBody>
      </p:sp>
      <p:grpSp>
        <p:nvGrpSpPr>
          <p:cNvPr id="15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16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  <p:sp>
        <p:nvSpPr>
          <p:cNvPr id="18" name="CustomShape 2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28246827" name="Рисунок 328246826"/>
          <p:cNvPicPr>
            <a:picLocks noChangeAspect="1"/>
          </p:cNvPicPr>
          <p:nvPr/>
        </p:nvPicPr>
        <p:blipFill>
          <a:blip r:embed="rId3"/>
          <a:srcRect l="18021" t="16855" r="18049" b="10016"/>
          <a:stretch/>
        </p:blipFill>
        <p:spPr bwMode="auto">
          <a:xfrm>
            <a:off x="1403321" y="616833"/>
            <a:ext cx="6608784" cy="4252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CustomShape 2"/>
          <p:cNvSpPr/>
          <p:nvPr/>
        </p:nvSpPr>
        <p:spPr bwMode="auto">
          <a:xfrm>
            <a:off x="2984760" y="135360"/>
            <a:ext cx="564984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b="1" spc="-1">
                <a:solidFill>
                  <a:srgbClr val="FF0000"/>
                </a:solidFill>
                <a:latin typeface="Calibri"/>
                <a:ea typeface="Calibri"/>
              </a:rPr>
              <a:t>Пример</a:t>
            </a:r>
            <a:r>
              <a:rPr lang="ru-RU" b="1" spc="-1">
                <a:solidFill>
                  <a:srgbClr val="1F5480"/>
                </a:solidFill>
                <a:latin typeface="Calibri"/>
                <a:ea typeface="Calibri"/>
              </a:rPr>
              <a:t> заполнения титульного листа</a:t>
            </a:r>
            <a:endParaRPr/>
          </a:p>
        </p:txBody>
      </p:sp>
      <p:grpSp>
        <p:nvGrpSpPr>
          <p:cNvPr id="15" name="Group 2"/>
          <p:cNvGrpSpPr/>
          <p:nvPr/>
        </p:nvGrpSpPr>
        <p:grpSpPr bwMode="auto">
          <a:xfrm>
            <a:off x="82800" y="105480"/>
            <a:ext cx="2145960" cy="610920"/>
            <a:chOff x="82800" y="105480"/>
            <a:chExt cx="2145960" cy="610920"/>
          </a:xfrm>
        </p:grpSpPr>
        <p:pic>
          <p:nvPicPr>
            <p:cNvPr id="16" name="Рисунок 29" descr="gerbnso1.png"/>
            <p:cNvPicPr/>
            <p:nvPr/>
          </p:nvPicPr>
          <p:blipFill>
            <a:blip r:embed="rId2"/>
            <a:stretch/>
          </p:blipFill>
          <p:spPr bwMode="auto">
            <a:xfrm>
              <a:off x="82800" y="105480"/>
              <a:ext cx="500400" cy="61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CustomShape 3"/>
            <p:cNvSpPr/>
            <p:nvPr/>
          </p:nvSpPr>
          <p:spPr bwMode="auto">
            <a:xfrm>
              <a:off x="614160" y="106200"/>
              <a:ext cx="1614600" cy="607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ИНСПЕКЦИЯ ГОСУДАРСТВЕННОГО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СТРОИТЕЛЬНОГО НАДЗОРА</a:t>
              </a:r>
              <a:endParaRPr lang="ru-RU" sz="7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700" b="1" strike="noStrike" spc="-1">
                  <a:solidFill>
                    <a:srgbClr val="FFFFFF"/>
                  </a:solidFill>
                  <a:latin typeface="Calibri"/>
                  <a:ea typeface="Arial"/>
                </a:rPr>
                <a:t>НОВОСИБИРСКОЙ ОБЛАСТИ</a:t>
              </a:r>
              <a:endParaRPr lang="ru-RU" sz="700" b="0" strike="noStrike" spc="-1">
                <a:latin typeface="Arial"/>
              </a:endParaRPr>
            </a:p>
          </p:txBody>
        </p:sp>
      </p:grpSp>
      <p:sp>
        <p:nvSpPr>
          <p:cNvPr id="18" name="CustomShape 2"/>
          <p:cNvSpPr/>
          <p:nvPr/>
        </p:nvSpPr>
        <p:spPr bwMode="auto">
          <a:xfrm>
            <a:off x="6685920" y="4743360"/>
            <a:ext cx="2457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2000" b="1" strike="noStrike" spc="-1">
                <a:solidFill>
                  <a:srgbClr val="FFFFFF"/>
                </a:solidFill>
                <a:latin typeface="Calibri"/>
                <a:ea typeface="Arial"/>
              </a:rPr>
              <a:t>www.gsn.nso.ru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78845357" name="Рисунок 78845356"/>
          <p:cNvPicPr>
            <a:picLocks noChangeAspect="1"/>
          </p:cNvPicPr>
          <p:nvPr/>
        </p:nvPicPr>
        <p:blipFill>
          <a:blip r:embed="rId3"/>
          <a:srcRect l="13535" t="11035" r="13305" b="3634"/>
          <a:stretch/>
        </p:blipFill>
        <p:spPr bwMode="auto">
          <a:xfrm>
            <a:off x="1393552" y="568476"/>
            <a:ext cx="6552609" cy="4299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Р7-Офис/2024.1.3.422</Application>
  <DocSecurity>0</DocSecurity>
  <PresentationFormat>Экран (16:9)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user</dc:creator>
  <cp:keywords/>
  <dc:description/>
  <dc:identifier/>
  <dc:language>ru-RU</dc:language>
  <cp:lastModifiedBy/>
  <cp:revision>219</cp:revision>
  <dcterms:created xsi:type="dcterms:W3CDTF">2018-09-04T12:10:47Z</dcterms:created>
  <dcterms:modified xsi:type="dcterms:W3CDTF">2024-05-27T09:14:37Z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Security">
    <vt:i4>0</vt:i4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2</vt:i4>
  </property>
  <property fmtid="{D5CDD505-2E9C-101B-9397-08002B2CF9AE}" pid="7" name="Notes">
    <vt:i4>35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35</vt:i4>
  </property>
</Properties>
</file>