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90" r:id="rId4"/>
    <p:sldId id="299" r:id="rId5"/>
    <p:sldId id="258" r:id="rId6"/>
    <p:sldId id="270" r:id="rId7"/>
    <p:sldId id="265" r:id="rId8"/>
    <p:sldId id="271" r:id="rId9"/>
    <p:sldId id="272" r:id="rId10"/>
    <p:sldId id="275" r:id="rId11"/>
    <p:sldId id="269" r:id="rId12"/>
    <p:sldId id="277" r:id="rId13"/>
    <p:sldId id="284" r:id="rId14"/>
    <p:sldId id="285" r:id="rId15"/>
    <p:sldId id="286" r:id="rId16"/>
    <p:sldId id="292" r:id="rId17"/>
    <p:sldId id="291" r:id="rId18"/>
    <p:sldId id="296" r:id="rId19"/>
    <p:sldId id="297" r:id="rId20"/>
    <p:sldId id="298" r:id="rId21"/>
    <p:sldId id="264"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5480"/>
    <a:srgbClr val="04105A"/>
    <a:srgbClr val="BF3C48"/>
    <a:srgbClr val="2E2C2D"/>
    <a:srgbClr val="47627F"/>
    <a:srgbClr val="ED613E"/>
    <a:srgbClr val="856E45"/>
    <a:srgbClr val="6F267F"/>
    <a:srgbClr val="FECB00"/>
    <a:srgbClr val="729F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autoAdjust="0"/>
  </p:normalViewPr>
  <p:slideViewPr>
    <p:cSldViewPr snapToGrid="0">
      <p:cViewPr>
        <p:scale>
          <a:sx n="110" d="100"/>
          <a:sy n="110" d="100"/>
        </p:scale>
        <p:origin x="-1650" y="-75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85258290595241"/>
          <c:y val="0.30493387198034211"/>
          <c:w val="0.88239402887139107"/>
          <c:h val="0.4972214566929134"/>
        </c:manualLayout>
      </c:layout>
      <c:lineChart>
        <c:grouping val="standard"/>
        <c:varyColors val="0"/>
        <c:ser>
          <c:idx val="0"/>
          <c:order val="0"/>
          <c:tx>
            <c:strRef>
              <c:f>Лист1!$B$1</c:f>
              <c:strCache>
                <c:ptCount val="1"/>
                <c:pt idx="0">
                  <c:v>Столбец3</c:v>
                </c:pt>
              </c:strCache>
            </c:strRef>
          </c:tx>
          <c:spPr>
            <a:ln w="88900">
              <a:solidFill>
                <a:srgbClr val="C00000"/>
              </a:solidFill>
              <a:round/>
            </a:ln>
          </c:spPr>
          <c:marker>
            <c:symbol val="none"/>
          </c:marker>
          <c:cat>
            <c:numRef>
              <c:f>Лист1!$A$2:$A$13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Лист1!$B$2:$B$13</c:f>
              <c:numCache>
                <c:formatCode>General</c:formatCode>
                <c:ptCount val="12"/>
                <c:pt idx="0">
                  <c:v>0</c:v>
                </c:pt>
                <c:pt idx="1">
                  <c:v>0</c:v>
                </c:pt>
                <c:pt idx="2">
                  <c:v>0</c:v>
                </c:pt>
                <c:pt idx="3">
                  <c:v>0</c:v>
                </c:pt>
                <c:pt idx="4">
                  <c:v>8</c:v>
                </c:pt>
                <c:pt idx="5">
                  <c:v>22</c:v>
                </c:pt>
                <c:pt idx="6">
                  <c:v>18</c:v>
                </c:pt>
                <c:pt idx="7">
                  <c:v>26</c:v>
                </c:pt>
                <c:pt idx="8">
                  <c:v>20</c:v>
                </c:pt>
                <c:pt idx="9">
                  <c:v>56</c:v>
                </c:pt>
                <c:pt idx="10">
                  <c:v>12</c:v>
                </c:pt>
              </c:numCache>
            </c:numRef>
          </c:val>
          <c:smooth val="0"/>
        </c:ser>
        <c:ser>
          <c:idx val="1"/>
          <c:order val="1"/>
          <c:tx>
            <c:strRef>
              <c:f>Лист1!$C$1</c:f>
              <c:strCache>
                <c:ptCount val="1"/>
                <c:pt idx="0">
                  <c:v>Столбец2</c:v>
                </c:pt>
              </c:strCache>
            </c:strRef>
          </c:tx>
          <c:marker>
            <c:symbol val="none"/>
          </c:marker>
          <c:cat>
            <c:numRef>
              <c:f>Лист1!$A$2:$A$13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Лист1!$C$2:$C$13</c:f>
              <c:numCache>
                <c:formatCode>General</c:formatCode>
                <c:ptCount val="12"/>
              </c:numCache>
            </c:numRef>
          </c:val>
          <c:smooth val="0"/>
        </c:ser>
        <c:ser>
          <c:idx val="2"/>
          <c:order val="2"/>
          <c:tx>
            <c:strRef>
              <c:f>Лист1!$D$1</c:f>
              <c:strCache>
                <c:ptCount val="1"/>
                <c:pt idx="0">
                  <c:v>Столбец1</c:v>
                </c:pt>
              </c:strCache>
            </c:strRef>
          </c:tx>
          <c:marker>
            <c:symbol val="none"/>
          </c:marker>
          <c:cat>
            <c:numRef>
              <c:f>Лист1!$A$2:$A$13</c:f>
              <c:numCache>
                <c:formatCode>General</c:formatCode>
                <c:ptCount val="12"/>
                <c:pt idx="0">
                  <c:v>1</c:v>
                </c:pt>
                <c:pt idx="1">
                  <c:v>2</c:v>
                </c:pt>
                <c:pt idx="2">
                  <c:v>3</c:v>
                </c:pt>
                <c:pt idx="3">
                  <c:v>4</c:v>
                </c:pt>
                <c:pt idx="4">
                  <c:v>5</c:v>
                </c:pt>
                <c:pt idx="5">
                  <c:v>6</c:v>
                </c:pt>
                <c:pt idx="6">
                  <c:v>7</c:v>
                </c:pt>
                <c:pt idx="7">
                  <c:v>8</c:v>
                </c:pt>
                <c:pt idx="8">
                  <c:v>9</c:v>
                </c:pt>
                <c:pt idx="9">
                  <c:v>10</c:v>
                </c:pt>
                <c:pt idx="10">
                  <c:v>11</c:v>
                </c:pt>
                <c:pt idx="11">
                  <c:v>12</c:v>
                </c:pt>
              </c:numCache>
            </c:numRef>
          </c:cat>
          <c:val>
            <c:numRef>
              <c:f>Лист1!$D$2:$D$13</c:f>
              <c:numCache>
                <c:formatCode>General</c:formatCode>
                <c:ptCount val="12"/>
              </c:numCache>
            </c:numRef>
          </c:val>
          <c:smooth val="0"/>
        </c:ser>
        <c:dLbls>
          <c:showLegendKey val="0"/>
          <c:showVal val="0"/>
          <c:showCatName val="0"/>
          <c:showSerName val="0"/>
          <c:showPercent val="0"/>
          <c:showBubbleSize val="0"/>
        </c:dLbls>
        <c:marker val="1"/>
        <c:smooth val="0"/>
        <c:axId val="155375488"/>
        <c:axId val="155377024"/>
      </c:lineChart>
      <c:catAx>
        <c:axId val="155375488"/>
        <c:scaling>
          <c:orientation val="minMax"/>
        </c:scaling>
        <c:delete val="0"/>
        <c:axPos val="b"/>
        <c:numFmt formatCode="General" sourceLinked="1"/>
        <c:majorTickMark val="out"/>
        <c:minorTickMark val="none"/>
        <c:tickLblPos val="nextTo"/>
        <c:crossAx val="155377024"/>
        <c:crosses val="autoZero"/>
        <c:auto val="1"/>
        <c:lblAlgn val="ctr"/>
        <c:lblOffset val="100"/>
        <c:noMultiLvlLbl val="0"/>
      </c:catAx>
      <c:valAx>
        <c:axId val="155377024"/>
        <c:scaling>
          <c:orientation val="minMax"/>
        </c:scaling>
        <c:delete val="0"/>
        <c:axPos val="l"/>
        <c:majorGridlines/>
        <c:numFmt formatCode="General" sourceLinked="1"/>
        <c:majorTickMark val="out"/>
        <c:minorTickMark val="none"/>
        <c:tickLblPos val="nextTo"/>
        <c:crossAx val="15537548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841772"/>
            <a:ext cx="7772400" cy="17907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pPr/>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val="943914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pPr/>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val="341494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pPr/>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val="1788002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pPr/>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val="1455464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1E7815E-F7B8-4E93-9F6C-89F6C3C8DBB8}" type="datetimeFigureOut">
              <a:rPr lang="en-US" smtClean="0"/>
              <a:pPr/>
              <a:t>11/29/2023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val="2852076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E7815E-F7B8-4E93-9F6C-89F6C3C8DBB8}" type="datetimeFigureOut">
              <a:rPr lang="en-US" smtClean="0"/>
              <a:pPr/>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val="365074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1E7815E-F7B8-4E93-9F6C-89F6C3C8DBB8}" type="datetimeFigureOut">
              <a:rPr lang="en-US" smtClean="0"/>
              <a:pPr/>
              <a:t>11/29/2023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val="2171097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E7815E-F7B8-4E93-9F6C-89F6C3C8DBB8}" type="datetimeFigureOut">
              <a:rPr lang="en-US" smtClean="0"/>
              <a:pPr/>
              <a:t>11/29/2023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val="2391073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E7815E-F7B8-4E93-9F6C-89F6C3C8DBB8}" type="datetimeFigureOut">
              <a:rPr lang="en-US" smtClean="0"/>
              <a:pPr/>
              <a:t>11/29/2023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val="3246137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E7815E-F7B8-4E93-9F6C-89F6C3C8DBB8}" type="datetimeFigureOut">
              <a:rPr lang="en-US" smtClean="0"/>
              <a:pPr/>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val="1748878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E7815E-F7B8-4E93-9F6C-89F6C3C8DBB8}" type="datetimeFigureOut">
              <a:rPr lang="en-US" smtClean="0"/>
              <a:pPr/>
              <a:t>11/29/2023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37FF7-5919-41BF-8DD0-96FAEA1BD99B}" type="slidenum">
              <a:rPr lang="en-US" smtClean="0"/>
              <a:pPr/>
              <a:t>‹#›</a:t>
            </a:fld>
            <a:endParaRPr lang="en-US"/>
          </a:p>
        </p:txBody>
      </p:sp>
    </p:spTree>
    <p:extLst>
      <p:ext uri="{BB962C8B-B14F-4D97-AF65-F5344CB8AC3E}">
        <p14:creationId xmlns:p14="http://schemas.microsoft.com/office/powerpoint/2010/main" val="2167276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88" y="275"/>
            <a:ext cx="9143024" cy="5142951"/>
          </a:xfrm>
          <a:prstGeom prst="rect">
            <a:avLst/>
          </a:prstGeom>
        </p:spPr>
      </p:pic>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E7815E-F7B8-4E93-9F6C-89F6C3C8DBB8}" type="datetimeFigureOut">
              <a:rPr lang="en-US" smtClean="0"/>
              <a:pPr/>
              <a:t>11/29/2023</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0837FF7-5919-41BF-8DD0-96FAEA1BD99B}" type="slidenum">
              <a:rPr lang="en-US" smtClean="0"/>
              <a:pPr/>
              <a:t>‹#›</a:t>
            </a:fld>
            <a:endParaRPr lang="en-US"/>
          </a:p>
        </p:txBody>
      </p:sp>
    </p:spTree>
    <p:extLst>
      <p:ext uri="{BB962C8B-B14F-4D97-AF65-F5344CB8AC3E}">
        <p14:creationId xmlns:p14="http://schemas.microsoft.com/office/powerpoint/2010/main" val="2857459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gerbnso1.png"/>
          <p:cNvPicPr>
            <a:picLocks noChangeAspect="1"/>
          </p:cNvPicPr>
          <p:nvPr/>
        </p:nvPicPr>
        <p:blipFill>
          <a:blip r:embed="rId2"/>
          <a:stretch>
            <a:fillRect/>
          </a:stretch>
        </p:blipFill>
        <p:spPr>
          <a:xfrm>
            <a:off x="151662" y="215320"/>
            <a:ext cx="1062492" cy="1296240"/>
          </a:xfrm>
          <a:prstGeom prst="rect">
            <a:avLst/>
          </a:prstGeom>
        </p:spPr>
      </p:pic>
      <p:sp>
        <p:nvSpPr>
          <p:cNvPr id="5" name="Subtitle 2"/>
          <p:cNvSpPr txBox="1">
            <a:spLocks/>
          </p:cNvSpPr>
          <p:nvPr/>
        </p:nvSpPr>
        <p:spPr>
          <a:xfrm>
            <a:off x="1308414" y="194328"/>
            <a:ext cx="5923547" cy="1289239"/>
          </a:xfrm>
          <a:prstGeom prst="rect">
            <a:avLst/>
          </a:prstGeom>
        </p:spPr>
        <p:txBody>
          <a:bodyPr vert="horz" lIns="91440" tIns="45720" rIns="91440" bIns="45720" rtlCol="0">
            <a:normAutofit fontScale="92500" lnSpcReduction="10000"/>
          </a:bodyPr>
          <a:lstStyle/>
          <a:p>
            <a:pPr marL="0" marR="0" lvl="0" indent="0" defTabSz="914400" rtl="0" eaLnBrk="1" fontAlgn="auto" latinLnBrk="0" hangingPunct="1">
              <a:lnSpc>
                <a:spcPct val="120000"/>
              </a:lnSpc>
              <a:spcAft>
                <a:spcPts val="0"/>
              </a:spcAft>
              <a:buClrTx/>
              <a:buSzTx/>
              <a:buFont typeface="Arial" panose="020B0604020202020204" pitchFamily="34" charset="0"/>
              <a:buNone/>
              <a:tabLst/>
              <a:defRPr/>
            </a:pPr>
            <a:r>
              <a:rPr kumimoji="0" lang="ru-RU" sz="24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cs typeface="Arial" pitchFamily="34" charset="0"/>
              </a:rPr>
              <a:t>ИНСПЕКЦИЯ </a:t>
            </a:r>
            <a:r>
              <a:rPr lang="ru-RU" sz="2400" b="1" dirty="0" smtClean="0">
                <a:solidFill>
                  <a:schemeClr val="bg1"/>
                </a:solidFill>
                <a:effectLst>
                  <a:outerShdw blurRad="38100" dist="38100" dir="2700000" algn="tl">
                    <a:srgbClr val="000000">
                      <a:alpha val="43137"/>
                    </a:srgbClr>
                  </a:outerShdw>
                </a:effectLst>
                <a:cs typeface="Arial" pitchFamily="34" charset="0"/>
              </a:rPr>
              <a:t>ГОСУДАРСТВЕННОГО</a:t>
            </a:r>
          </a:p>
          <a:p>
            <a:pPr marL="0" marR="0" lvl="0" indent="0" defTabSz="914400" rtl="0" eaLnBrk="1" fontAlgn="auto" latinLnBrk="0" hangingPunct="1">
              <a:lnSpc>
                <a:spcPct val="120000"/>
              </a:lnSpc>
              <a:spcAft>
                <a:spcPts val="0"/>
              </a:spcAft>
              <a:buClrTx/>
              <a:buSzTx/>
              <a:buFont typeface="Arial" panose="020B0604020202020204" pitchFamily="34" charset="0"/>
              <a:buNone/>
              <a:tabLst/>
              <a:defRPr/>
            </a:pPr>
            <a:r>
              <a:rPr lang="ru-RU" sz="2400" b="1" dirty="0" smtClean="0">
                <a:solidFill>
                  <a:schemeClr val="bg1"/>
                </a:solidFill>
                <a:effectLst>
                  <a:outerShdw blurRad="38100" dist="38100" dir="2700000" algn="tl">
                    <a:srgbClr val="000000">
                      <a:alpha val="43137"/>
                    </a:srgbClr>
                  </a:outerShdw>
                </a:effectLst>
                <a:cs typeface="Arial" pitchFamily="34" charset="0"/>
              </a:rPr>
              <a:t>СТРОИТЕЛЬНОГО НАДЗОРА</a:t>
            </a:r>
          </a:p>
          <a:p>
            <a:pPr marL="0" marR="0" lvl="0" indent="0" defTabSz="914400" rtl="0" eaLnBrk="1" fontAlgn="auto" latinLnBrk="0" hangingPunct="1">
              <a:lnSpc>
                <a:spcPct val="120000"/>
              </a:lnSpc>
              <a:spcAft>
                <a:spcPts val="0"/>
              </a:spcAft>
              <a:buClrTx/>
              <a:buSzTx/>
              <a:buFont typeface="Arial" panose="020B0604020202020204" pitchFamily="34" charset="0"/>
              <a:buNone/>
              <a:tabLst/>
              <a:defRPr/>
            </a:pPr>
            <a:r>
              <a:rPr kumimoji="0" lang="ru-RU" sz="24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cs typeface="Arial" pitchFamily="34" charset="0"/>
              </a:rPr>
              <a:t>НОВОСИБИРСКОЙ ОБЛАСТИ</a:t>
            </a:r>
            <a:endParaRPr kumimoji="0" lang="en-US"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cs typeface="Arial" pitchFamily="34" charset="0"/>
            </a:endParaRPr>
          </a:p>
        </p:txBody>
      </p:sp>
      <p:sp>
        <p:nvSpPr>
          <p:cNvPr id="6" name="TextBox 5"/>
          <p:cNvSpPr txBox="1"/>
          <p:nvPr/>
        </p:nvSpPr>
        <p:spPr>
          <a:xfrm>
            <a:off x="0" y="4743390"/>
            <a:ext cx="2458192" cy="400110"/>
          </a:xfrm>
          <a:prstGeom prst="rect">
            <a:avLst/>
          </a:prstGeom>
          <a:noFill/>
        </p:spPr>
        <p:txBody>
          <a:bodyPr wrap="square" rtlCol="0">
            <a:spAutoFit/>
          </a:bodyPr>
          <a:lstStyle/>
          <a:p>
            <a:r>
              <a:rPr lang="en-US" sz="2000" b="1" dirty="0" smtClean="0">
                <a:solidFill>
                  <a:schemeClr val="bg1"/>
                </a:solidFill>
              </a:rPr>
              <a:t>www.gsn.nso.ru</a:t>
            </a:r>
            <a:endParaRPr lang="ru-RU" sz="2000" b="1" dirty="0">
              <a:solidFill>
                <a:schemeClr val="bg1"/>
              </a:solidFill>
            </a:endParaRPr>
          </a:p>
        </p:txBody>
      </p:sp>
      <p:sp>
        <p:nvSpPr>
          <p:cNvPr id="9" name="Title 1"/>
          <p:cNvSpPr>
            <a:spLocks noGrp="1"/>
          </p:cNvSpPr>
          <p:nvPr>
            <p:ph type="ctrTitle"/>
          </p:nvPr>
        </p:nvSpPr>
        <p:spPr>
          <a:xfrm>
            <a:off x="0" y="1615179"/>
            <a:ext cx="9144000" cy="2070413"/>
          </a:xfrm>
          <a:ln>
            <a:noFill/>
          </a:ln>
        </p:spPr>
        <p:txBody>
          <a:bodyPr anchor="ctr" anchorCtr="0">
            <a:noAutofit/>
          </a:bodyPr>
          <a:lstStyle/>
          <a:p>
            <a:pPr>
              <a:lnSpc>
                <a:spcPct val="100000"/>
              </a:lnSpc>
              <a:spcBef>
                <a:spcPts val="0"/>
              </a:spcBef>
            </a:pPr>
            <a:r>
              <a:rPr lang="ru-RU" sz="2400" b="1" dirty="0">
                <a:solidFill>
                  <a:srgbClr val="1F5480"/>
                </a:solidFill>
                <a:effectLst>
                  <a:outerShdw blurRad="38100" dist="38100" dir="2700000" algn="tl">
                    <a:srgbClr val="000000">
                      <a:alpha val="43137"/>
                    </a:srgbClr>
                  </a:outerShdw>
                </a:effectLst>
                <a:latin typeface="+mn-lt"/>
                <a:ea typeface="+mn-ea"/>
                <a:cs typeface="Arial" pitchFamily="34" charset="0"/>
              </a:rPr>
              <a:t>Практика работы Стройнадзора Новосибирской области </a:t>
            </a:r>
            <a:r>
              <a:rPr lang="ru-RU" sz="2400" b="1" dirty="0" smtClean="0">
                <a:solidFill>
                  <a:srgbClr val="1F5480"/>
                </a:solidFill>
                <a:effectLst>
                  <a:outerShdw blurRad="38100" dist="38100" dir="2700000" algn="tl">
                    <a:srgbClr val="000000">
                      <a:alpha val="43137"/>
                    </a:srgbClr>
                  </a:outerShdw>
                </a:effectLst>
                <a:latin typeface="+mn-lt"/>
                <a:ea typeface="+mn-ea"/>
                <a:cs typeface="Arial" pitchFamily="34" charset="0"/>
              </a:rPr>
              <a:t/>
            </a:r>
            <a:br>
              <a:rPr lang="ru-RU" sz="2400" b="1" dirty="0" smtClean="0">
                <a:solidFill>
                  <a:srgbClr val="1F5480"/>
                </a:solidFill>
                <a:effectLst>
                  <a:outerShdw blurRad="38100" dist="38100" dir="2700000" algn="tl">
                    <a:srgbClr val="000000">
                      <a:alpha val="43137"/>
                    </a:srgbClr>
                  </a:outerShdw>
                </a:effectLst>
                <a:latin typeface="+mn-lt"/>
                <a:ea typeface="+mn-ea"/>
                <a:cs typeface="Arial" pitchFamily="34" charset="0"/>
              </a:rPr>
            </a:br>
            <a:r>
              <a:rPr lang="ru-RU" sz="2400" b="1" dirty="0" smtClean="0">
                <a:solidFill>
                  <a:srgbClr val="1F5480"/>
                </a:solidFill>
                <a:effectLst>
                  <a:outerShdw blurRad="38100" dist="38100" dir="2700000" algn="tl">
                    <a:srgbClr val="000000">
                      <a:alpha val="43137"/>
                    </a:srgbClr>
                  </a:outerShdw>
                </a:effectLst>
                <a:latin typeface="+mn-lt"/>
                <a:ea typeface="+mn-ea"/>
                <a:cs typeface="Arial" pitchFamily="34" charset="0"/>
              </a:rPr>
              <a:t>с </a:t>
            </a:r>
            <a:r>
              <a:rPr lang="ru-RU" sz="2400" b="1" dirty="0">
                <a:solidFill>
                  <a:srgbClr val="1F5480"/>
                </a:solidFill>
                <a:effectLst>
                  <a:outerShdw blurRad="38100" dist="38100" dir="2700000" algn="tl">
                    <a:srgbClr val="000000">
                      <a:alpha val="43137"/>
                    </a:srgbClr>
                  </a:outerShdw>
                </a:effectLst>
                <a:latin typeface="+mn-lt"/>
                <a:ea typeface="+mn-ea"/>
                <a:cs typeface="Arial" pitchFamily="34" charset="0"/>
              </a:rPr>
              <a:t>системой досудебного обжалования</a:t>
            </a:r>
          </a:p>
        </p:txBody>
      </p:sp>
      <p:sp>
        <p:nvSpPr>
          <p:cNvPr id="10" name="Subtitle 2"/>
          <p:cNvSpPr>
            <a:spLocks noGrp="1"/>
          </p:cNvSpPr>
          <p:nvPr>
            <p:ph type="subTitle" idx="1"/>
          </p:nvPr>
        </p:nvSpPr>
        <p:spPr>
          <a:xfrm>
            <a:off x="1906438" y="3666226"/>
            <a:ext cx="7237561" cy="1477273"/>
          </a:xfrm>
        </p:spPr>
        <p:txBody>
          <a:bodyPr anchor="ctr" anchorCtr="0">
            <a:noAutofit/>
          </a:bodyPr>
          <a:lstStyle/>
          <a:p>
            <a:pPr algn="l">
              <a:lnSpc>
                <a:spcPct val="100000"/>
              </a:lnSpc>
              <a:spcBef>
                <a:spcPts val="0"/>
              </a:spcBef>
            </a:pPr>
            <a:r>
              <a:rPr lang="ru-RU" b="1" dirty="0" smtClean="0">
                <a:solidFill>
                  <a:srgbClr val="1F5480"/>
                </a:solidFill>
                <a:cs typeface="Arial" pitchFamily="34" charset="0"/>
              </a:rPr>
              <a:t>		докладывает:</a:t>
            </a:r>
          </a:p>
          <a:p>
            <a:pPr algn="l">
              <a:lnSpc>
                <a:spcPct val="100000"/>
              </a:lnSpc>
              <a:spcBef>
                <a:spcPts val="0"/>
              </a:spcBef>
            </a:pPr>
            <a:r>
              <a:rPr lang="ru-RU" b="1" dirty="0" smtClean="0">
                <a:solidFill>
                  <a:srgbClr val="1F5480"/>
                </a:solidFill>
                <a:cs typeface="Arial" pitchFamily="34" charset="0"/>
              </a:rPr>
              <a:t>	СИМОНОВ Сергей Геннадьевич</a:t>
            </a:r>
          </a:p>
          <a:p>
            <a:pPr algn="l">
              <a:lnSpc>
                <a:spcPct val="100000"/>
              </a:lnSpc>
              <a:spcBef>
                <a:spcPts val="0"/>
              </a:spcBef>
            </a:pPr>
            <a:r>
              <a:rPr lang="ru-RU" sz="1800" b="1" dirty="0" smtClean="0">
                <a:solidFill>
                  <a:srgbClr val="1F5480"/>
                </a:solidFill>
                <a:cs typeface="Arial" pitchFamily="34" charset="0"/>
              </a:rPr>
              <a:t>	заместитель начальника инспекции</a:t>
            </a:r>
            <a:endParaRPr lang="en-US" sz="1800" b="1" dirty="0">
              <a:solidFill>
                <a:srgbClr val="1F5480"/>
              </a:solidFill>
              <a:cs typeface="Arial" pitchFamily="34" charset="0"/>
            </a:endParaRPr>
          </a:p>
        </p:txBody>
      </p:sp>
    </p:spTree>
    <p:extLst>
      <p:ext uri="{BB962C8B-B14F-4D97-AF65-F5344CB8AC3E}">
        <p14:creationId xmlns:p14="http://schemas.microsoft.com/office/powerpoint/2010/main" val="23994360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Рисунок 28" descr="gerbnso1.png"/>
          <p:cNvPicPr>
            <a:picLocks noChangeAspect="1"/>
          </p:cNvPicPr>
          <p:nvPr/>
        </p:nvPicPr>
        <p:blipFill>
          <a:blip r:embed="rId2"/>
          <a:stretch>
            <a:fillRect/>
          </a:stretch>
        </p:blipFill>
        <p:spPr>
          <a:xfrm>
            <a:off x="82738" y="105376"/>
            <a:ext cx="500927" cy="611131"/>
          </a:xfrm>
          <a:prstGeom prst="rect">
            <a:avLst/>
          </a:prstGeom>
        </p:spPr>
      </p:pic>
      <p:sp>
        <p:nvSpPr>
          <p:cNvPr id="32" name="Subtitle 2"/>
          <p:cNvSpPr txBox="1">
            <a:spLocks/>
          </p:cNvSpPr>
          <p:nvPr/>
        </p:nvSpPr>
        <p:spPr>
          <a:xfrm>
            <a:off x="614009" y="106257"/>
            <a:ext cx="1614842" cy="608118"/>
          </a:xfrm>
          <a:prstGeom prst="rect">
            <a:avLst/>
          </a:prstGeom>
        </p:spPr>
        <p:txBody>
          <a:bodyPr vert="horz" lIns="91440" tIns="45720" rIns="91440" bIns="45720" rtlCol="0">
            <a:noAutofit/>
          </a:bodyPr>
          <a:lstStyle/>
          <a:p>
            <a:pPr marL="0" marR="0" lvl="0" indent="0" defTabSz="914400" rtl="0" eaLnBrk="1" fontAlgn="auto" latinLnBrk="0" hangingPunct="1">
              <a:lnSpc>
                <a:spcPct val="150000"/>
              </a:lnSpc>
              <a:spcAft>
                <a:spcPts val="0"/>
              </a:spcAft>
              <a:buClrTx/>
              <a:buSzTx/>
              <a:buFont typeface="Arial" panose="020B0604020202020204" pitchFamily="34" charset="0"/>
              <a:buNone/>
              <a:tabLst/>
              <a:defRPr/>
            </a:pPr>
            <a:r>
              <a:rPr kumimoji="0" lang="ru-RU" sz="700" b="1" i="0" u="none" strike="noStrike" kern="1200" cap="none" normalizeH="0" baseline="0" noProof="0" dirty="0" smtClean="0">
                <a:ln>
                  <a:noFill/>
                </a:ln>
                <a:solidFill>
                  <a:schemeClr val="bg1"/>
                </a:solidFill>
                <a:effectLst/>
                <a:uLnTx/>
                <a:uFillTx/>
                <a:cs typeface="Arial" pitchFamily="34" charset="0"/>
              </a:rPr>
              <a:t>ИНСПЕКЦИЯ </a:t>
            </a:r>
            <a:r>
              <a:rPr lang="ru-RU" sz="700" b="1" dirty="0" smtClean="0">
                <a:solidFill>
                  <a:schemeClr val="bg1"/>
                </a:solidFill>
                <a:cs typeface="Arial" pitchFamily="34" charset="0"/>
              </a:rPr>
              <a:t>ГОСУДАРСТВЕННОГО</a:t>
            </a:r>
          </a:p>
          <a:p>
            <a:pPr marL="0" marR="0" lvl="0" indent="0" defTabSz="914400" rtl="0" eaLnBrk="1" fontAlgn="auto" latinLnBrk="0" hangingPunct="1">
              <a:lnSpc>
                <a:spcPct val="150000"/>
              </a:lnSpc>
              <a:spcAft>
                <a:spcPts val="0"/>
              </a:spcAft>
              <a:buClrTx/>
              <a:buSzTx/>
              <a:buFont typeface="Arial" panose="020B0604020202020204" pitchFamily="34" charset="0"/>
              <a:buNone/>
              <a:tabLst/>
              <a:defRPr/>
            </a:pPr>
            <a:r>
              <a:rPr lang="ru-RU" sz="700" b="1" dirty="0" smtClean="0">
                <a:solidFill>
                  <a:schemeClr val="bg1"/>
                </a:solidFill>
                <a:cs typeface="Arial" pitchFamily="34" charset="0"/>
              </a:rPr>
              <a:t>СТРОИТЕЛЬНОГО НАДЗОРА</a:t>
            </a:r>
          </a:p>
          <a:p>
            <a:pPr marL="0" marR="0" lvl="0" indent="0" defTabSz="914400" rtl="0" eaLnBrk="1" fontAlgn="auto" latinLnBrk="0" hangingPunct="1">
              <a:lnSpc>
                <a:spcPct val="150000"/>
              </a:lnSpc>
              <a:spcAft>
                <a:spcPts val="0"/>
              </a:spcAft>
              <a:buClrTx/>
              <a:buSzTx/>
              <a:buFont typeface="Arial" panose="020B0604020202020204" pitchFamily="34" charset="0"/>
              <a:buNone/>
              <a:tabLst/>
              <a:defRPr/>
            </a:pPr>
            <a:r>
              <a:rPr kumimoji="0" lang="ru-RU" sz="700" b="1" i="0" u="none" strike="noStrike" kern="1200" cap="none" normalizeH="0" baseline="0" noProof="0" dirty="0" smtClean="0">
                <a:ln>
                  <a:noFill/>
                </a:ln>
                <a:solidFill>
                  <a:schemeClr val="bg1"/>
                </a:solidFill>
                <a:effectLst/>
                <a:uLnTx/>
                <a:uFillTx/>
                <a:cs typeface="Arial" pitchFamily="34" charset="0"/>
              </a:rPr>
              <a:t>НОВОСИБИРСКОЙ ОБЛАСТИ</a:t>
            </a:r>
            <a:endParaRPr kumimoji="0" lang="en-US" sz="700" b="1" i="0" u="none" strike="noStrike" kern="1200" cap="none" normalizeH="0" baseline="0" noProof="0" dirty="0">
              <a:ln>
                <a:noFill/>
              </a:ln>
              <a:solidFill>
                <a:schemeClr val="bg1"/>
              </a:solidFill>
              <a:effectLst/>
              <a:uLnTx/>
              <a:uFillTx/>
              <a:cs typeface="Arial" pitchFamily="34" charset="0"/>
            </a:endParaRPr>
          </a:p>
        </p:txBody>
      </p:sp>
      <p:sp>
        <p:nvSpPr>
          <p:cNvPr id="33" name="TextBox 32"/>
          <p:cNvSpPr txBox="1"/>
          <p:nvPr/>
        </p:nvSpPr>
        <p:spPr>
          <a:xfrm>
            <a:off x="6685808" y="4743390"/>
            <a:ext cx="2458192" cy="400110"/>
          </a:xfrm>
          <a:prstGeom prst="rect">
            <a:avLst/>
          </a:prstGeom>
          <a:noFill/>
        </p:spPr>
        <p:txBody>
          <a:bodyPr wrap="square" rtlCol="0">
            <a:spAutoFit/>
          </a:bodyPr>
          <a:lstStyle/>
          <a:p>
            <a:pPr algn="r"/>
            <a:r>
              <a:rPr lang="en-US" sz="2000" b="1" dirty="0" smtClean="0">
                <a:solidFill>
                  <a:schemeClr val="bg1"/>
                </a:solidFill>
              </a:rPr>
              <a:t>www.gsn.nso.ru</a:t>
            </a:r>
            <a:endParaRPr lang="ru-RU" sz="2000" b="1" dirty="0">
              <a:solidFill>
                <a:schemeClr val="bg1"/>
              </a:solidFill>
            </a:endParaRPr>
          </a:p>
        </p:txBody>
      </p:sp>
      <p:sp>
        <p:nvSpPr>
          <p:cNvPr id="34" name="TextBox 33"/>
          <p:cNvSpPr txBox="1"/>
          <p:nvPr/>
        </p:nvSpPr>
        <p:spPr>
          <a:xfrm>
            <a:off x="0" y="1014405"/>
            <a:ext cx="9144000" cy="2862322"/>
          </a:xfrm>
          <a:prstGeom prst="rect">
            <a:avLst/>
          </a:prstGeom>
          <a:noFill/>
        </p:spPr>
        <p:txBody>
          <a:bodyPr wrap="square" rtlCol="0">
            <a:spAutoFit/>
          </a:bodyPr>
          <a:lstStyle/>
          <a:p>
            <a:pPr algn="just"/>
            <a:r>
              <a:rPr lang="ru-RU" b="1" dirty="0" smtClean="0">
                <a:solidFill>
                  <a:srgbClr val="1F5480"/>
                </a:solidFill>
                <a:cs typeface="Arial" pitchFamily="34" charset="0"/>
              </a:rPr>
              <a:t>	По </a:t>
            </a:r>
            <a:r>
              <a:rPr lang="ru-RU" b="1" dirty="0">
                <a:solidFill>
                  <a:srgbClr val="1F5480"/>
                </a:solidFill>
                <a:cs typeface="Arial" pitchFamily="34" charset="0"/>
              </a:rPr>
              <a:t>итогам рассмотрения жалобы уполномоченный на рассмотрение жалобы орган принимает одно из следующих решений</a:t>
            </a:r>
            <a:r>
              <a:rPr lang="ru-RU" b="1" dirty="0" smtClean="0">
                <a:solidFill>
                  <a:srgbClr val="1F5480"/>
                </a:solidFill>
                <a:cs typeface="Arial" pitchFamily="34" charset="0"/>
              </a:rPr>
              <a:t>:</a:t>
            </a:r>
          </a:p>
          <a:p>
            <a:pPr algn="just"/>
            <a:endParaRPr lang="ru-RU" b="1" dirty="0">
              <a:solidFill>
                <a:srgbClr val="1F5480"/>
              </a:solidFill>
              <a:cs typeface="Arial" pitchFamily="34" charset="0"/>
            </a:endParaRPr>
          </a:p>
          <a:p>
            <a:pPr algn="just"/>
            <a:r>
              <a:rPr lang="ru-RU" b="1" dirty="0">
                <a:solidFill>
                  <a:srgbClr val="1F5480"/>
                </a:solidFill>
                <a:cs typeface="Arial" pitchFamily="34" charset="0"/>
              </a:rPr>
              <a:t>1) оставляет жалобу без удовлетворения;</a:t>
            </a:r>
          </a:p>
          <a:p>
            <a:pPr algn="just"/>
            <a:r>
              <a:rPr lang="ru-RU" b="1" dirty="0">
                <a:solidFill>
                  <a:srgbClr val="1F5480"/>
                </a:solidFill>
                <a:cs typeface="Arial" pitchFamily="34" charset="0"/>
              </a:rPr>
              <a:t>2) отменяет решение контрольного (надзорного) органа полностью или частично;</a:t>
            </a:r>
          </a:p>
          <a:p>
            <a:pPr algn="just"/>
            <a:r>
              <a:rPr lang="ru-RU" b="1" dirty="0">
                <a:solidFill>
                  <a:srgbClr val="1F5480"/>
                </a:solidFill>
                <a:cs typeface="Arial" pitchFamily="34" charset="0"/>
              </a:rPr>
              <a:t>3) отменяет решение контрольного (надзорного) органа полностью и принимает новое решение;</a:t>
            </a:r>
          </a:p>
          <a:p>
            <a:pPr algn="just"/>
            <a:r>
              <a:rPr lang="ru-RU" b="1" dirty="0">
                <a:solidFill>
                  <a:srgbClr val="1F5480"/>
                </a:solidFill>
                <a:cs typeface="Arial" pitchFamily="34" charset="0"/>
              </a:rPr>
              <a:t>4) признает действия (бездействие) должностных лиц контрольных (надзорных) органов незаконными и выносит решение по существу, в том числе об осуществлении при необходимости определенных действий</a:t>
            </a:r>
            <a:r>
              <a:rPr lang="ru-RU" b="1" dirty="0" smtClean="0">
                <a:solidFill>
                  <a:srgbClr val="1F5480"/>
                </a:solidFill>
                <a:cs typeface="Arial" pitchFamily="34" charset="0"/>
              </a:rPr>
              <a:t>.</a:t>
            </a:r>
            <a:endParaRPr lang="ru-RU" b="1" dirty="0">
              <a:solidFill>
                <a:srgbClr val="1F5480"/>
              </a:solidFill>
              <a:cs typeface="Arial" pitchFamily="34" charset="0"/>
            </a:endParaRPr>
          </a:p>
        </p:txBody>
      </p:sp>
      <p:sp>
        <p:nvSpPr>
          <p:cNvPr id="39" name="Title 1"/>
          <p:cNvSpPr>
            <a:spLocks noGrp="1"/>
          </p:cNvSpPr>
          <p:nvPr>
            <p:ph type="title"/>
          </p:nvPr>
        </p:nvSpPr>
        <p:spPr>
          <a:xfrm>
            <a:off x="2849706" y="1"/>
            <a:ext cx="5517917" cy="786160"/>
          </a:xfrm>
        </p:spPr>
        <p:txBody>
          <a:bodyPr>
            <a:normAutofit/>
          </a:bodyPr>
          <a:lstStyle/>
          <a:p>
            <a:pPr algn="ctr"/>
            <a:r>
              <a:rPr lang="ru-RU" sz="2400" b="1" dirty="0" smtClean="0">
                <a:solidFill>
                  <a:srgbClr val="1F5480"/>
                </a:solidFill>
                <a:latin typeface="+mn-lt"/>
                <a:ea typeface="+mn-ea"/>
                <a:cs typeface="Arial" pitchFamily="34" charset="0"/>
              </a:rPr>
              <a:t>Решение</a:t>
            </a:r>
            <a:r>
              <a:rPr lang="ru-RU" sz="2000" b="1" dirty="0" smtClean="0">
                <a:solidFill>
                  <a:srgbClr val="1F5480"/>
                </a:solidFill>
                <a:latin typeface="+mn-lt"/>
                <a:ea typeface="+mn-ea"/>
                <a:cs typeface="Arial" pitchFamily="34" charset="0"/>
              </a:rPr>
              <a:t/>
            </a:r>
            <a:br>
              <a:rPr lang="ru-RU" sz="2000" b="1" dirty="0" smtClean="0">
                <a:solidFill>
                  <a:srgbClr val="1F5480"/>
                </a:solidFill>
                <a:latin typeface="+mn-lt"/>
                <a:ea typeface="+mn-ea"/>
                <a:cs typeface="Arial" pitchFamily="34" charset="0"/>
              </a:rPr>
            </a:br>
            <a:r>
              <a:rPr lang="ru-RU" sz="2000" b="1" dirty="0" smtClean="0">
                <a:solidFill>
                  <a:srgbClr val="1F5480"/>
                </a:solidFill>
                <a:latin typeface="+mn-lt"/>
                <a:ea typeface="+mn-ea"/>
                <a:cs typeface="Arial" pitchFamily="34" charset="0"/>
              </a:rPr>
              <a:t>по итогам рассмотрения жалобы</a:t>
            </a:r>
            <a:endParaRPr lang="en-US" sz="2000" b="1" dirty="0">
              <a:solidFill>
                <a:srgbClr val="1F5480"/>
              </a:solidFill>
              <a:latin typeface="+mn-lt"/>
              <a:ea typeface="+mn-ea"/>
              <a:cs typeface="Arial" pitchFamily="34" charset="0"/>
            </a:endParaRPr>
          </a:p>
        </p:txBody>
      </p:sp>
    </p:spTree>
    <p:extLst>
      <p:ext uri="{BB962C8B-B14F-4D97-AF65-F5344CB8AC3E}">
        <p14:creationId xmlns:p14="http://schemas.microsoft.com/office/powerpoint/2010/main" val="7389295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Рисунок 28" descr="gerbnso1.png"/>
          <p:cNvPicPr>
            <a:picLocks noChangeAspect="1"/>
          </p:cNvPicPr>
          <p:nvPr/>
        </p:nvPicPr>
        <p:blipFill>
          <a:blip r:embed="rId2"/>
          <a:stretch>
            <a:fillRect/>
          </a:stretch>
        </p:blipFill>
        <p:spPr>
          <a:xfrm>
            <a:off x="82738" y="105376"/>
            <a:ext cx="500927" cy="611131"/>
          </a:xfrm>
          <a:prstGeom prst="rect">
            <a:avLst/>
          </a:prstGeom>
        </p:spPr>
      </p:pic>
      <p:sp>
        <p:nvSpPr>
          <p:cNvPr id="32" name="Subtitle 2"/>
          <p:cNvSpPr txBox="1">
            <a:spLocks/>
          </p:cNvSpPr>
          <p:nvPr/>
        </p:nvSpPr>
        <p:spPr>
          <a:xfrm>
            <a:off x="614009" y="106257"/>
            <a:ext cx="1614842" cy="608118"/>
          </a:xfrm>
          <a:prstGeom prst="rect">
            <a:avLst/>
          </a:prstGeom>
        </p:spPr>
        <p:txBody>
          <a:bodyPr vert="horz" lIns="91440" tIns="45720" rIns="91440" bIns="45720" rtlCol="0">
            <a:noAutofit/>
          </a:bodyPr>
          <a:lstStyle/>
          <a:p>
            <a:pPr marL="0" marR="0" lvl="0" indent="0" defTabSz="914400" rtl="0" eaLnBrk="1" fontAlgn="auto" latinLnBrk="0" hangingPunct="1">
              <a:lnSpc>
                <a:spcPct val="150000"/>
              </a:lnSpc>
              <a:spcAft>
                <a:spcPts val="0"/>
              </a:spcAft>
              <a:buClrTx/>
              <a:buSzTx/>
              <a:buFont typeface="Arial" panose="020B0604020202020204" pitchFamily="34" charset="0"/>
              <a:buNone/>
              <a:tabLst/>
              <a:defRPr/>
            </a:pPr>
            <a:r>
              <a:rPr kumimoji="0" lang="ru-RU" sz="700" b="1" i="0" u="none" strike="noStrike" kern="1200" cap="none" normalizeH="0" baseline="0" noProof="0" dirty="0" smtClean="0">
                <a:ln>
                  <a:noFill/>
                </a:ln>
                <a:solidFill>
                  <a:schemeClr val="bg1"/>
                </a:solidFill>
                <a:effectLst/>
                <a:uLnTx/>
                <a:uFillTx/>
                <a:cs typeface="Arial" pitchFamily="34" charset="0"/>
              </a:rPr>
              <a:t>ИНСПЕКЦИЯ </a:t>
            </a:r>
            <a:r>
              <a:rPr lang="ru-RU" sz="700" b="1" dirty="0" smtClean="0">
                <a:solidFill>
                  <a:schemeClr val="bg1"/>
                </a:solidFill>
                <a:cs typeface="Arial" pitchFamily="34" charset="0"/>
              </a:rPr>
              <a:t>ГОСУДАРСТВЕННОГО</a:t>
            </a:r>
          </a:p>
          <a:p>
            <a:pPr marL="0" marR="0" lvl="0" indent="0" defTabSz="914400" rtl="0" eaLnBrk="1" fontAlgn="auto" latinLnBrk="0" hangingPunct="1">
              <a:lnSpc>
                <a:spcPct val="150000"/>
              </a:lnSpc>
              <a:spcAft>
                <a:spcPts val="0"/>
              </a:spcAft>
              <a:buClrTx/>
              <a:buSzTx/>
              <a:buFont typeface="Arial" panose="020B0604020202020204" pitchFamily="34" charset="0"/>
              <a:buNone/>
              <a:tabLst/>
              <a:defRPr/>
            </a:pPr>
            <a:r>
              <a:rPr lang="ru-RU" sz="700" b="1" dirty="0" smtClean="0">
                <a:solidFill>
                  <a:schemeClr val="bg1"/>
                </a:solidFill>
                <a:cs typeface="Arial" pitchFamily="34" charset="0"/>
              </a:rPr>
              <a:t>СТРОИТЕЛЬНОГО НАДЗОРА</a:t>
            </a:r>
          </a:p>
          <a:p>
            <a:pPr marL="0" marR="0" lvl="0" indent="0" defTabSz="914400" rtl="0" eaLnBrk="1" fontAlgn="auto" latinLnBrk="0" hangingPunct="1">
              <a:lnSpc>
                <a:spcPct val="150000"/>
              </a:lnSpc>
              <a:spcAft>
                <a:spcPts val="0"/>
              </a:spcAft>
              <a:buClrTx/>
              <a:buSzTx/>
              <a:buFont typeface="Arial" panose="020B0604020202020204" pitchFamily="34" charset="0"/>
              <a:buNone/>
              <a:tabLst/>
              <a:defRPr/>
            </a:pPr>
            <a:r>
              <a:rPr kumimoji="0" lang="ru-RU" sz="700" b="1" i="0" u="none" strike="noStrike" kern="1200" cap="none" normalizeH="0" baseline="0" noProof="0" dirty="0" smtClean="0">
                <a:ln>
                  <a:noFill/>
                </a:ln>
                <a:solidFill>
                  <a:schemeClr val="bg1"/>
                </a:solidFill>
                <a:effectLst/>
                <a:uLnTx/>
                <a:uFillTx/>
                <a:cs typeface="Arial" pitchFamily="34" charset="0"/>
              </a:rPr>
              <a:t>НОВОСИБИРСКОЙ ОБЛАСТИ</a:t>
            </a:r>
            <a:endParaRPr kumimoji="0" lang="en-US" sz="700" b="1" i="0" u="none" strike="noStrike" kern="1200" cap="none" normalizeH="0" baseline="0" noProof="0" dirty="0">
              <a:ln>
                <a:noFill/>
              </a:ln>
              <a:solidFill>
                <a:schemeClr val="bg1"/>
              </a:solidFill>
              <a:effectLst/>
              <a:uLnTx/>
              <a:uFillTx/>
              <a:cs typeface="Arial" pitchFamily="34" charset="0"/>
            </a:endParaRPr>
          </a:p>
        </p:txBody>
      </p:sp>
      <p:sp>
        <p:nvSpPr>
          <p:cNvPr id="33" name="TextBox 32"/>
          <p:cNvSpPr txBox="1"/>
          <p:nvPr/>
        </p:nvSpPr>
        <p:spPr>
          <a:xfrm>
            <a:off x="6685808" y="4743390"/>
            <a:ext cx="2458192" cy="400110"/>
          </a:xfrm>
          <a:prstGeom prst="rect">
            <a:avLst/>
          </a:prstGeom>
          <a:noFill/>
        </p:spPr>
        <p:txBody>
          <a:bodyPr wrap="square" rtlCol="0">
            <a:spAutoFit/>
          </a:bodyPr>
          <a:lstStyle/>
          <a:p>
            <a:pPr algn="r"/>
            <a:r>
              <a:rPr lang="en-US" sz="2000" b="1" dirty="0" smtClean="0">
                <a:solidFill>
                  <a:schemeClr val="bg1"/>
                </a:solidFill>
              </a:rPr>
              <a:t>www.gsn.nso.ru</a:t>
            </a:r>
            <a:endParaRPr lang="ru-RU" sz="2000" b="1" dirty="0">
              <a:solidFill>
                <a:schemeClr val="bg1"/>
              </a:solidFill>
            </a:endParaRPr>
          </a:p>
        </p:txBody>
      </p:sp>
      <p:sp>
        <p:nvSpPr>
          <p:cNvPr id="31" name="TextBox 30"/>
          <p:cNvSpPr txBox="1"/>
          <p:nvPr/>
        </p:nvSpPr>
        <p:spPr>
          <a:xfrm>
            <a:off x="82738" y="836762"/>
            <a:ext cx="8983624" cy="2554545"/>
          </a:xfrm>
          <a:prstGeom prst="rect">
            <a:avLst/>
          </a:prstGeom>
          <a:noFill/>
        </p:spPr>
        <p:txBody>
          <a:bodyPr wrap="square" rtlCol="0">
            <a:spAutoFit/>
          </a:bodyPr>
          <a:lstStyle/>
          <a:p>
            <a:pPr algn="just"/>
            <a:r>
              <a:rPr lang="ru-RU" sz="1600" b="1" dirty="0" smtClean="0">
                <a:solidFill>
                  <a:srgbClr val="1F5480"/>
                </a:solidFill>
                <a:cs typeface="Arial" pitchFamily="34" charset="0"/>
              </a:rPr>
              <a:t>	</a:t>
            </a:r>
          </a:p>
          <a:p>
            <a:pPr algn="just"/>
            <a:r>
              <a:rPr lang="ru-RU" sz="1600" b="1" dirty="0">
                <a:solidFill>
                  <a:srgbClr val="1F5480"/>
                </a:solidFill>
                <a:cs typeface="Arial" pitchFamily="34" charset="0"/>
              </a:rPr>
              <a:t>	</a:t>
            </a:r>
            <a:r>
              <a:rPr lang="ru-RU" b="1" dirty="0" smtClean="0">
                <a:solidFill>
                  <a:srgbClr val="1F5480"/>
                </a:solidFill>
                <a:cs typeface="Arial" pitchFamily="34" charset="0"/>
              </a:rPr>
              <a:t>Жалоба </a:t>
            </a:r>
            <a:r>
              <a:rPr lang="ru-RU" b="1" dirty="0">
                <a:solidFill>
                  <a:srgbClr val="1F5480"/>
                </a:solidFill>
                <a:cs typeface="Arial" pitchFamily="34" charset="0"/>
              </a:rPr>
              <a:t>подается </a:t>
            </a:r>
            <a:r>
              <a:rPr lang="ru-RU" b="1" dirty="0" smtClean="0">
                <a:solidFill>
                  <a:srgbClr val="1F5480"/>
                </a:solidFill>
                <a:cs typeface="Arial" pitchFamily="34" charset="0"/>
              </a:rPr>
              <a:t>в </a:t>
            </a:r>
            <a:r>
              <a:rPr lang="ru-RU" b="1" dirty="0">
                <a:solidFill>
                  <a:srgbClr val="1F5480"/>
                </a:solidFill>
                <a:cs typeface="Arial" pitchFamily="34" charset="0"/>
              </a:rPr>
              <a:t>электронном виде с использованием единого портала государственных и муниципальных </a:t>
            </a:r>
            <a:r>
              <a:rPr lang="ru-RU" b="1" dirty="0" smtClean="0">
                <a:solidFill>
                  <a:srgbClr val="1F5480"/>
                </a:solidFill>
                <a:cs typeface="Arial" pitchFamily="34" charset="0"/>
              </a:rPr>
              <a:t>услуг. </a:t>
            </a:r>
          </a:p>
          <a:p>
            <a:pPr algn="just"/>
            <a:endParaRPr lang="ru-RU" b="1" dirty="0" smtClean="0">
              <a:solidFill>
                <a:srgbClr val="1F5480"/>
              </a:solidFill>
              <a:cs typeface="Arial" pitchFamily="34" charset="0"/>
            </a:endParaRPr>
          </a:p>
          <a:p>
            <a:pPr algn="just"/>
            <a:r>
              <a:rPr lang="ru-RU" b="1" dirty="0" smtClean="0">
                <a:solidFill>
                  <a:srgbClr val="1F5480"/>
                </a:solidFill>
                <a:cs typeface="Arial" pitchFamily="34" charset="0"/>
              </a:rPr>
              <a:t>	При </a:t>
            </a:r>
            <a:r>
              <a:rPr lang="ru-RU" b="1" dirty="0">
                <a:solidFill>
                  <a:srgbClr val="1F5480"/>
                </a:solidFill>
                <a:cs typeface="Arial" pitchFamily="34" charset="0"/>
              </a:rPr>
              <a:t>подаче жалобы </a:t>
            </a:r>
            <a:r>
              <a:rPr lang="ru-RU" b="1" dirty="0">
                <a:solidFill>
                  <a:srgbClr val="C00000"/>
                </a:solidFill>
                <a:cs typeface="Arial" pitchFamily="34" charset="0"/>
              </a:rPr>
              <a:t>гражданином </a:t>
            </a:r>
            <a:r>
              <a:rPr lang="ru-RU" b="1" dirty="0">
                <a:solidFill>
                  <a:srgbClr val="1F5480"/>
                </a:solidFill>
                <a:cs typeface="Arial" pitchFamily="34" charset="0"/>
              </a:rPr>
              <a:t>она должна быть подписана </a:t>
            </a:r>
            <a:r>
              <a:rPr lang="ru-RU" b="1" dirty="0">
                <a:solidFill>
                  <a:srgbClr val="C00000"/>
                </a:solidFill>
                <a:cs typeface="Arial" pitchFamily="34" charset="0"/>
              </a:rPr>
              <a:t>простой</a:t>
            </a:r>
            <a:r>
              <a:rPr lang="ru-RU" b="1" dirty="0">
                <a:solidFill>
                  <a:srgbClr val="1F5480"/>
                </a:solidFill>
                <a:cs typeface="Arial" pitchFamily="34" charset="0"/>
              </a:rPr>
              <a:t> электронной подписью </a:t>
            </a:r>
            <a:r>
              <a:rPr lang="ru-RU" b="1" dirty="0">
                <a:solidFill>
                  <a:srgbClr val="C00000"/>
                </a:solidFill>
                <a:cs typeface="Arial" pitchFamily="34" charset="0"/>
              </a:rPr>
              <a:t>либо усиленной квалифицированной электронной подписью</a:t>
            </a:r>
            <a:r>
              <a:rPr lang="ru-RU" b="1" dirty="0">
                <a:solidFill>
                  <a:srgbClr val="1F5480"/>
                </a:solidFill>
                <a:cs typeface="Arial" pitchFamily="34" charset="0"/>
              </a:rPr>
              <a:t>. </a:t>
            </a:r>
            <a:endParaRPr lang="ru-RU" b="1" dirty="0" smtClean="0">
              <a:solidFill>
                <a:srgbClr val="1F5480"/>
              </a:solidFill>
              <a:cs typeface="Arial" pitchFamily="34" charset="0"/>
            </a:endParaRPr>
          </a:p>
          <a:p>
            <a:pPr algn="just"/>
            <a:endParaRPr lang="ru-RU" b="1" dirty="0" smtClean="0">
              <a:solidFill>
                <a:srgbClr val="1F5480"/>
              </a:solidFill>
              <a:cs typeface="Arial" pitchFamily="34" charset="0"/>
            </a:endParaRPr>
          </a:p>
          <a:p>
            <a:pPr algn="just"/>
            <a:r>
              <a:rPr lang="ru-RU" b="1" dirty="0">
                <a:solidFill>
                  <a:srgbClr val="1F5480"/>
                </a:solidFill>
                <a:cs typeface="Arial" pitchFamily="34" charset="0"/>
              </a:rPr>
              <a:t>	</a:t>
            </a:r>
            <a:r>
              <a:rPr lang="ru-RU" b="1" dirty="0" smtClean="0">
                <a:solidFill>
                  <a:srgbClr val="1F5480"/>
                </a:solidFill>
                <a:cs typeface="Arial" pitchFamily="34" charset="0"/>
              </a:rPr>
              <a:t>При </a:t>
            </a:r>
            <a:r>
              <a:rPr lang="ru-RU" b="1" dirty="0">
                <a:solidFill>
                  <a:srgbClr val="1F5480"/>
                </a:solidFill>
                <a:cs typeface="Arial" pitchFamily="34" charset="0"/>
              </a:rPr>
              <a:t>подаче жалобы </a:t>
            </a:r>
            <a:r>
              <a:rPr lang="ru-RU" b="1" dirty="0">
                <a:solidFill>
                  <a:srgbClr val="C00000"/>
                </a:solidFill>
                <a:cs typeface="Arial" pitchFamily="34" charset="0"/>
              </a:rPr>
              <a:t>организацией </a:t>
            </a:r>
            <a:r>
              <a:rPr lang="ru-RU" b="1" dirty="0">
                <a:solidFill>
                  <a:srgbClr val="1F5480"/>
                </a:solidFill>
                <a:cs typeface="Arial" pitchFamily="34" charset="0"/>
              </a:rPr>
              <a:t>она должна быть подписана </a:t>
            </a:r>
            <a:r>
              <a:rPr lang="ru-RU" b="1" dirty="0">
                <a:solidFill>
                  <a:srgbClr val="C00000"/>
                </a:solidFill>
                <a:cs typeface="Arial" pitchFamily="34" charset="0"/>
              </a:rPr>
              <a:t>усиленной квалифицированной электронной подписью</a:t>
            </a:r>
            <a:r>
              <a:rPr lang="ru-RU" b="1" dirty="0" smtClean="0">
                <a:solidFill>
                  <a:srgbClr val="1F5480"/>
                </a:solidFill>
                <a:cs typeface="Arial" pitchFamily="34" charset="0"/>
              </a:rPr>
              <a:t>.</a:t>
            </a:r>
            <a:endParaRPr lang="ru-RU" b="1" dirty="0">
              <a:solidFill>
                <a:srgbClr val="1F5480"/>
              </a:solidFill>
              <a:cs typeface="Arial" pitchFamily="34" charset="0"/>
            </a:endParaRPr>
          </a:p>
        </p:txBody>
      </p:sp>
      <p:sp>
        <p:nvSpPr>
          <p:cNvPr id="6" name="Title 1"/>
          <p:cNvSpPr>
            <a:spLocks noGrp="1"/>
          </p:cNvSpPr>
          <p:nvPr>
            <p:ph type="title"/>
          </p:nvPr>
        </p:nvSpPr>
        <p:spPr>
          <a:xfrm>
            <a:off x="2849706" y="1"/>
            <a:ext cx="4991705" cy="786160"/>
          </a:xfrm>
        </p:spPr>
        <p:txBody>
          <a:bodyPr>
            <a:normAutofit/>
          </a:bodyPr>
          <a:lstStyle/>
          <a:p>
            <a:pPr algn="ctr"/>
            <a:r>
              <a:rPr lang="ru-RU" sz="2400" b="1" dirty="0" smtClean="0">
                <a:solidFill>
                  <a:srgbClr val="1F5480"/>
                </a:solidFill>
                <a:latin typeface="+mn-lt"/>
                <a:ea typeface="+mn-ea"/>
                <a:cs typeface="Arial" pitchFamily="34" charset="0"/>
              </a:rPr>
              <a:t>ПОРЯДОК</a:t>
            </a:r>
            <a:br>
              <a:rPr lang="ru-RU" sz="2400" b="1" dirty="0" smtClean="0">
                <a:solidFill>
                  <a:srgbClr val="1F5480"/>
                </a:solidFill>
                <a:latin typeface="+mn-lt"/>
                <a:ea typeface="+mn-ea"/>
                <a:cs typeface="Arial" pitchFamily="34" charset="0"/>
              </a:rPr>
            </a:br>
            <a:r>
              <a:rPr lang="ru-RU" sz="2400" b="1" dirty="0" smtClean="0">
                <a:solidFill>
                  <a:srgbClr val="1F5480"/>
                </a:solidFill>
                <a:latin typeface="+mn-lt"/>
                <a:ea typeface="+mn-ea"/>
                <a:cs typeface="Arial" pitchFamily="34" charset="0"/>
              </a:rPr>
              <a:t>подачи жалобы</a:t>
            </a:r>
            <a:endParaRPr lang="en-US" sz="2400" b="1" dirty="0">
              <a:solidFill>
                <a:srgbClr val="1F5480"/>
              </a:solidFill>
              <a:latin typeface="+mn-lt"/>
              <a:ea typeface="+mn-ea"/>
              <a:cs typeface="Arial" pitchFamily="34" charset="0"/>
            </a:endParaRPr>
          </a:p>
        </p:txBody>
      </p:sp>
    </p:spTree>
    <p:extLst>
      <p:ext uri="{BB962C8B-B14F-4D97-AF65-F5344CB8AC3E}">
        <p14:creationId xmlns:p14="http://schemas.microsoft.com/office/powerpoint/2010/main" val="13751474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Рисунок 28" descr="gerbnso1.png"/>
          <p:cNvPicPr>
            <a:picLocks noChangeAspect="1"/>
          </p:cNvPicPr>
          <p:nvPr/>
        </p:nvPicPr>
        <p:blipFill>
          <a:blip r:embed="rId2"/>
          <a:stretch>
            <a:fillRect/>
          </a:stretch>
        </p:blipFill>
        <p:spPr>
          <a:xfrm>
            <a:off x="82738" y="105376"/>
            <a:ext cx="500927" cy="611131"/>
          </a:xfrm>
          <a:prstGeom prst="rect">
            <a:avLst/>
          </a:prstGeom>
        </p:spPr>
      </p:pic>
      <p:sp>
        <p:nvSpPr>
          <p:cNvPr id="32" name="Subtitle 2"/>
          <p:cNvSpPr txBox="1">
            <a:spLocks/>
          </p:cNvSpPr>
          <p:nvPr/>
        </p:nvSpPr>
        <p:spPr>
          <a:xfrm>
            <a:off x="614009" y="106257"/>
            <a:ext cx="1614842" cy="608118"/>
          </a:xfrm>
          <a:prstGeom prst="rect">
            <a:avLst/>
          </a:prstGeom>
        </p:spPr>
        <p:txBody>
          <a:bodyPr vert="horz" lIns="91440" tIns="45720" rIns="91440" bIns="45720" rtlCol="0">
            <a:noAutofit/>
          </a:bodyPr>
          <a:lstStyle/>
          <a:p>
            <a:pPr marL="0" marR="0" lvl="0" indent="0" defTabSz="914400" rtl="0" eaLnBrk="1" fontAlgn="auto" latinLnBrk="0" hangingPunct="1">
              <a:lnSpc>
                <a:spcPct val="150000"/>
              </a:lnSpc>
              <a:spcAft>
                <a:spcPts val="0"/>
              </a:spcAft>
              <a:buClrTx/>
              <a:buSzTx/>
              <a:buFont typeface="Arial" panose="020B0604020202020204" pitchFamily="34" charset="0"/>
              <a:buNone/>
              <a:tabLst/>
              <a:defRPr/>
            </a:pPr>
            <a:r>
              <a:rPr kumimoji="0" lang="ru-RU" sz="700" b="1" i="0" u="none" strike="noStrike" kern="1200" cap="none" normalizeH="0" baseline="0" noProof="0" dirty="0" smtClean="0">
                <a:ln>
                  <a:noFill/>
                </a:ln>
                <a:solidFill>
                  <a:schemeClr val="bg1"/>
                </a:solidFill>
                <a:effectLst/>
                <a:uLnTx/>
                <a:uFillTx/>
                <a:cs typeface="Arial" pitchFamily="34" charset="0"/>
              </a:rPr>
              <a:t>ИНСПЕКЦИЯ </a:t>
            </a:r>
            <a:r>
              <a:rPr lang="ru-RU" sz="700" b="1" dirty="0" smtClean="0">
                <a:solidFill>
                  <a:schemeClr val="bg1"/>
                </a:solidFill>
                <a:cs typeface="Arial" pitchFamily="34" charset="0"/>
              </a:rPr>
              <a:t>ГОСУДАРСТВЕННОГО</a:t>
            </a:r>
          </a:p>
          <a:p>
            <a:pPr marL="0" marR="0" lvl="0" indent="0" defTabSz="914400" rtl="0" eaLnBrk="1" fontAlgn="auto" latinLnBrk="0" hangingPunct="1">
              <a:lnSpc>
                <a:spcPct val="150000"/>
              </a:lnSpc>
              <a:spcAft>
                <a:spcPts val="0"/>
              </a:spcAft>
              <a:buClrTx/>
              <a:buSzTx/>
              <a:buFont typeface="Arial" panose="020B0604020202020204" pitchFamily="34" charset="0"/>
              <a:buNone/>
              <a:tabLst/>
              <a:defRPr/>
            </a:pPr>
            <a:r>
              <a:rPr lang="ru-RU" sz="700" b="1" dirty="0" smtClean="0">
                <a:solidFill>
                  <a:schemeClr val="bg1"/>
                </a:solidFill>
                <a:cs typeface="Arial" pitchFamily="34" charset="0"/>
              </a:rPr>
              <a:t>СТРОИТЕЛЬНОГО НАДЗОРА</a:t>
            </a:r>
          </a:p>
          <a:p>
            <a:pPr marL="0" marR="0" lvl="0" indent="0" defTabSz="914400" rtl="0" eaLnBrk="1" fontAlgn="auto" latinLnBrk="0" hangingPunct="1">
              <a:lnSpc>
                <a:spcPct val="150000"/>
              </a:lnSpc>
              <a:spcAft>
                <a:spcPts val="0"/>
              </a:spcAft>
              <a:buClrTx/>
              <a:buSzTx/>
              <a:buFont typeface="Arial" panose="020B0604020202020204" pitchFamily="34" charset="0"/>
              <a:buNone/>
              <a:tabLst/>
              <a:defRPr/>
            </a:pPr>
            <a:r>
              <a:rPr kumimoji="0" lang="ru-RU" sz="700" b="1" i="0" u="none" strike="noStrike" kern="1200" cap="none" normalizeH="0" baseline="0" noProof="0" dirty="0" smtClean="0">
                <a:ln>
                  <a:noFill/>
                </a:ln>
                <a:solidFill>
                  <a:schemeClr val="bg1"/>
                </a:solidFill>
                <a:effectLst/>
                <a:uLnTx/>
                <a:uFillTx/>
                <a:cs typeface="Arial" pitchFamily="34" charset="0"/>
              </a:rPr>
              <a:t>НОВОСИБИРСКОЙ ОБЛАСТИ</a:t>
            </a:r>
            <a:endParaRPr kumimoji="0" lang="en-US" sz="700" b="1" i="0" u="none" strike="noStrike" kern="1200" cap="none" normalizeH="0" baseline="0" noProof="0" dirty="0">
              <a:ln>
                <a:noFill/>
              </a:ln>
              <a:solidFill>
                <a:schemeClr val="bg1"/>
              </a:solidFill>
              <a:effectLst/>
              <a:uLnTx/>
              <a:uFillTx/>
              <a:cs typeface="Arial" pitchFamily="34" charset="0"/>
            </a:endParaRPr>
          </a:p>
        </p:txBody>
      </p:sp>
      <p:sp>
        <p:nvSpPr>
          <p:cNvPr id="33" name="TextBox 32"/>
          <p:cNvSpPr txBox="1"/>
          <p:nvPr/>
        </p:nvSpPr>
        <p:spPr>
          <a:xfrm>
            <a:off x="6685808" y="4743390"/>
            <a:ext cx="2458192" cy="400110"/>
          </a:xfrm>
          <a:prstGeom prst="rect">
            <a:avLst/>
          </a:prstGeom>
          <a:noFill/>
        </p:spPr>
        <p:txBody>
          <a:bodyPr wrap="square" rtlCol="0">
            <a:spAutoFit/>
          </a:bodyPr>
          <a:lstStyle/>
          <a:p>
            <a:pPr algn="r"/>
            <a:r>
              <a:rPr lang="en-US" sz="2000" b="1" dirty="0" smtClean="0">
                <a:solidFill>
                  <a:schemeClr val="bg1"/>
                </a:solidFill>
              </a:rPr>
              <a:t>www.gsn.nso.ru</a:t>
            </a:r>
            <a:endParaRPr lang="ru-RU" sz="2000" b="1" dirty="0">
              <a:solidFill>
                <a:schemeClr val="bg1"/>
              </a:solidFill>
            </a:endParaRPr>
          </a:p>
        </p:txBody>
      </p:sp>
      <p:sp>
        <p:nvSpPr>
          <p:cNvPr id="34" name="TextBox 33"/>
          <p:cNvSpPr txBox="1"/>
          <p:nvPr/>
        </p:nvSpPr>
        <p:spPr>
          <a:xfrm>
            <a:off x="1509622" y="804066"/>
            <a:ext cx="7634377" cy="3416320"/>
          </a:xfrm>
          <a:prstGeom prst="rect">
            <a:avLst/>
          </a:prstGeom>
          <a:noFill/>
        </p:spPr>
        <p:txBody>
          <a:bodyPr wrap="square" rtlCol="0">
            <a:spAutoFit/>
          </a:bodyPr>
          <a:lstStyle/>
          <a:p>
            <a:pPr algn="just"/>
            <a:r>
              <a:rPr lang="ru-RU" b="1" dirty="0" smtClean="0">
                <a:solidFill>
                  <a:srgbClr val="1F5480"/>
                </a:solidFill>
                <a:cs typeface="Arial" pitchFamily="34" charset="0"/>
              </a:rPr>
              <a:t>	</a:t>
            </a:r>
          </a:p>
          <a:p>
            <a:pPr algn="just"/>
            <a:endParaRPr lang="ru-RU" b="1" dirty="0">
              <a:solidFill>
                <a:srgbClr val="1F5480"/>
              </a:solidFill>
              <a:cs typeface="Arial" pitchFamily="34" charset="0"/>
            </a:endParaRPr>
          </a:p>
          <a:p>
            <a:pPr algn="just"/>
            <a:r>
              <a:rPr lang="ru-RU" b="1" dirty="0" smtClean="0">
                <a:solidFill>
                  <a:srgbClr val="1F5480"/>
                </a:solidFill>
                <a:cs typeface="Arial" pitchFamily="34" charset="0"/>
              </a:rPr>
              <a:t>	</a:t>
            </a:r>
            <a:r>
              <a:rPr lang="ru-RU" b="1" dirty="0">
                <a:solidFill>
                  <a:srgbClr val="1F5480"/>
                </a:solidFill>
                <a:cs typeface="Arial" pitchFamily="34" charset="0"/>
              </a:rPr>
              <a:t>Если жалобу нужно подать от лица организации или предпринимателя, то сначала руководитель организации или индивидуальный предприниматель авторизуется на ЕПГУ под своей учетной записью. После авторизации следует выбрать пункт «Войти как организация</a:t>
            </a:r>
            <a:r>
              <a:rPr lang="ru-RU" b="1" dirty="0" smtClean="0">
                <a:solidFill>
                  <a:srgbClr val="1F5480"/>
                </a:solidFill>
                <a:cs typeface="Arial" pitchFamily="34" charset="0"/>
              </a:rPr>
              <a:t>». Либо под своей учетной записью может зайти доверенное лицо.</a:t>
            </a:r>
          </a:p>
          <a:p>
            <a:pPr algn="just"/>
            <a:endParaRPr lang="ru-RU" b="1" dirty="0">
              <a:solidFill>
                <a:srgbClr val="1F5480"/>
              </a:solidFill>
              <a:cs typeface="Arial" pitchFamily="34" charset="0"/>
            </a:endParaRPr>
          </a:p>
          <a:p>
            <a:pPr algn="just"/>
            <a:r>
              <a:rPr lang="ru-RU" b="1" dirty="0">
                <a:solidFill>
                  <a:srgbClr val="1F5480"/>
                </a:solidFill>
                <a:cs typeface="Arial" pitchFamily="34" charset="0"/>
              </a:rPr>
              <a:t>В открывшемся окне нужно выбрать услугу «Жалоба на решение контрольных органов</a:t>
            </a:r>
            <a:r>
              <a:rPr lang="ru-RU" b="1" dirty="0" smtClean="0">
                <a:solidFill>
                  <a:srgbClr val="1F5480"/>
                </a:solidFill>
                <a:cs typeface="Arial" pitchFamily="34" charset="0"/>
              </a:rPr>
              <a:t>».</a:t>
            </a:r>
            <a:endParaRPr lang="ru-RU" b="1" dirty="0">
              <a:solidFill>
                <a:srgbClr val="1F5480"/>
              </a:solidFill>
              <a:cs typeface="Arial" pitchFamily="34" charset="0"/>
            </a:endParaRPr>
          </a:p>
          <a:p>
            <a:pPr algn="just"/>
            <a:r>
              <a:rPr lang="ru-RU" b="1" dirty="0">
                <a:solidFill>
                  <a:srgbClr val="1F5480"/>
                </a:solidFill>
                <a:cs typeface="Arial" pitchFamily="34" charset="0"/>
              </a:rPr>
              <a:t>Откроется окно с выбором жизненной </a:t>
            </a:r>
            <a:r>
              <a:rPr lang="ru-RU" b="1" dirty="0" smtClean="0">
                <a:solidFill>
                  <a:srgbClr val="1F5480"/>
                </a:solidFill>
                <a:cs typeface="Arial" pitchFamily="34" charset="0"/>
              </a:rPr>
              <a:t>ситуации.</a:t>
            </a:r>
            <a:endParaRPr lang="ru-RU" b="1" dirty="0">
              <a:solidFill>
                <a:srgbClr val="1F5480"/>
              </a:solidFill>
              <a:cs typeface="Arial" pitchFamily="34" charset="0"/>
            </a:endParaRPr>
          </a:p>
        </p:txBody>
      </p:sp>
      <p:sp>
        <p:nvSpPr>
          <p:cNvPr id="39" name="Title 1"/>
          <p:cNvSpPr>
            <a:spLocks noGrp="1"/>
          </p:cNvSpPr>
          <p:nvPr>
            <p:ph type="title"/>
          </p:nvPr>
        </p:nvSpPr>
        <p:spPr>
          <a:xfrm>
            <a:off x="2849706" y="1"/>
            <a:ext cx="5500664" cy="786160"/>
          </a:xfrm>
        </p:spPr>
        <p:txBody>
          <a:bodyPr>
            <a:normAutofit/>
          </a:bodyPr>
          <a:lstStyle/>
          <a:p>
            <a:pPr algn="ctr"/>
            <a:r>
              <a:rPr lang="ru-RU" sz="2000" b="1" dirty="0" smtClean="0">
                <a:solidFill>
                  <a:srgbClr val="1F5480"/>
                </a:solidFill>
                <a:latin typeface="+mn-lt"/>
                <a:ea typeface="+mn-ea"/>
                <a:cs typeface="Arial" pitchFamily="34" charset="0"/>
              </a:rPr>
              <a:t>Как подать жалобу</a:t>
            </a:r>
            <a:endParaRPr lang="en-US" sz="2000" b="1" dirty="0">
              <a:solidFill>
                <a:srgbClr val="1F5480"/>
              </a:solidFill>
              <a:latin typeface="+mn-lt"/>
              <a:ea typeface="+mn-ea"/>
              <a:cs typeface="Arial" pitchFamily="34" charset="0"/>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3140" y="721912"/>
            <a:ext cx="7530859" cy="4021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37745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Рисунок 28" descr="gerbnso1.png"/>
          <p:cNvPicPr>
            <a:picLocks noChangeAspect="1"/>
          </p:cNvPicPr>
          <p:nvPr/>
        </p:nvPicPr>
        <p:blipFill>
          <a:blip r:embed="rId2"/>
          <a:stretch>
            <a:fillRect/>
          </a:stretch>
        </p:blipFill>
        <p:spPr>
          <a:xfrm>
            <a:off x="82738" y="105376"/>
            <a:ext cx="500927" cy="611131"/>
          </a:xfrm>
          <a:prstGeom prst="rect">
            <a:avLst/>
          </a:prstGeom>
        </p:spPr>
      </p:pic>
      <p:sp>
        <p:nvSpPr>
          <p:cNvPr id="32" name="Subtitle 2"/>
          <p:cNvSpPr txBox="1">
            <a:spLocks/>
          </p:cNvSpPr>
          <p:nvPr/>
        </p:nvSpPr>
        <p:spPr>
          <a:xfrm>
            <a:off x="614009" y="106257"/>
            <a:ext cx="1614842" cy="608118"/>
          </a:xfrm>
          <a:prstGeom prst="rect">
            <a:avLst/>
          </a:prstGeom>
        </p:spPr>
        <p:txBody>
          <a:bodyPr vert="horz" lIns="91440" tIns="45720" rIns="91440" bIns="45720" rtlCol="0">
            <a:noAutofit/>
          </a:bodyPr>
          <a:lstStyle/>
          <a:p>
            <a:pPr marL="0" marR="0" lvl="0" indent="0" defTabSz="914400" rtl="0" eaLnBrk="1" fontAlgn="auto" latinLnBrk="0" hangingPunct="1">
              <a:lnSpc>
                <a:spcPct val="150000"/>
              </a:lnSpc>
              <a:spcAft>
                <a:spcPts val="0"/>
              </a:spcAft>
              <a:buClrTx/>
              <a:buSzTx/>
              <a:buFont typeface="Arial" panose="020B0604020202020204" pitchFamily="34" charset="0"/>
              <a:buNone/>
              <a:tabLst/>
              <a:defRPr/>
            </a:pPr>
            <a:r>
              <a:rPr kumimoji="0" lang="ru-RU" sz="700" b="1" i="0" u="none" strike="noStrike" kern="1200" cap="none" normalizeH="0" baseline="0" noProof="0" dirty="0" smtClean="0">
                <a:ln>
                  <a:noFill/>
                </a:ln>
                <a:solidFill>
                  <a:schemeClr val="bg1"/>
                </a:solidFill>
                <a:effectLst/>
                <a:uLnTx/>
                <a:uFillTx/>
                <a:cs typeface="Arial" pitchFamily="34" charset="0"/>
              </a:rPr>
              <a:t>ИНСПЕКЦИЯ </a:t>
            </a:r>
            <a:r>
              <a:rPr lang="ru-RU" sz="700" b="1" dirty="0" smtClean="0">
                <a:solidFill>
                  <a:schemeClr val="bg1"/>
                </a:solidFill>
                <a:cs typeface="Arial" pitchFamily="34" charset="0"/>
              </a:rPr>
              <a:t>ГОСУДАРСТВЕННОГО</a:t>
            </a:r>
          </a:p>
          <a:p>
            <a:pPr marL="0" marR="0" lvl="0" indent="0" defTabSz="914400" rtl="0" eaLnBrk="1" fontAlgn="auto" latinLnBrk="0" hangingPunct="1">
              <a:lnSpc>
                <a:spcPct val="150000"/>
              </a:lnSpc>
              <a:spcAft>
                <a:spcPts val="0"/>
              </a:spcAft>
              <a:buClrTx/>
              <a:buSzTx/>
              <a:buFont typeface="Arial" panose="020B0604020202020204" pitchFamily="34" charset="0"/>
              <a:buNone/>
              <a:tabLst/>
              <a:defRPr/>
            </a:pPr>
            <a:r>
              <a:rPr lang="ru-RU" sz="700" b="1" dirty="0" smtClean="0">
                <a:solidFill>
                  <a:schemeClr val="bg1"/>
                </a:solidFill>
                <a:cs typeface="Arial" pitchFamily="34" charset="0"/>
              </a:rPr>
              <a:t>СТРОИТЕЛЬНОГО НАДЗОРА</a:t>
            </a:r>
          </a:p>
          <a:p>
            <a:pPr marL="0" marR="0" lvl="0" indent="0" defTabSz="914400" rtl="0" eaLnBrk="1" fontAlgn="auto" latinLnBrk="0" hangingPunct="1">
              <a:lnSpc>
                <a:spcPct val="150000"/>
              </a:lnSpc>
              <a:spcAft>
                <a:spcPts val="0"/>
              </a:spcAft>
              <a:buClrTx/>
              <a:buSzTx/>
              <a:buFont typeface="Arial" panose="020B0604020202020204" pitchFamily="34" charset="0"/>
              <a:buNone/>
              <a:tabLst/>
              <a:defRPr/>
            </a:pPr>
            <a:r>
              <a:rPr kumimoji="0" lang="ru-RU" sz="700" b="1" i="0" u="none" strike="noStrike" kern="1200" cap="none" normalizeH="0" baseline="0" noProof="0" dirty="0" smtClean="0">
                <a:ln>
                  <a:noFill/>
                </a:ln>
                <a:solidFill>
                  <a:schemeClr val="bg1"/>
                </a:solidFill>
                <a:effectLst/>
                <a:uLnTx/>
                <a:uFillTx/>
                <a:cs typeface="Arial" pitchFamily="34" charset="0"/>
              </a:rPr>
              <a:t>НОВОСИБИРСКОЙ ОБЛАСТИ</a:t>
            </a:r>
            <a:endParaRPr kumimoji="0" lang="en-US" sz="700" b="1" i="0" u="none" strike="noStrike" kern="1200" cap="none" normalizeH="0" baseline="0" noProof="0" dirty="0">
              <a:ln>
                <a:noFill/>
              </a:ln>
              <a:solidFill>
                <a:schemeClr val="bg1"/>
              </a:solidFill>
              <a:effectLst/>
              <a:uLnTx/>
              <a:uFillTx/>
              <a:cs typeface="Arial" pitchFamily="34" charset="0"/>
            </a:endParaRPr>
          </a:p>
        </p:txBody>
      </p:sp>
      <p:sp>
        <p:nvSpPr>
          <p:cNvPr id="33" name="TextBox 32"/>
          <p:cNvSpPr txBox="1"/>
          <p:nvPr/>
        </p:nvSpPr>
        <p:spPr>
          <a:xfrm>
            <a:off x="6685808" y="4743390"/>
            <a:ext cx="2458192" cy="400110"/>
          </a:xfrm>
          <a:prstGeom prst="rect">
            <a:avLst/>
          </a:prstGeom>
          <a:noFill/>
        </p:spPr>
        <p:txBody>
          <a:bodyPr wrap="square" rtlCol="0">
            <a:spAutoFit/>
          </a:bodyPr>
          <a:lstStyle/>
          <a:p>
            <a:pPr algn="r"/>
            <a:r>
              <a:rPr lang="en-US" sz="2000" b="1" dirty="0" smtClean="0">
                <a:solidFill>
                  <a:schemeClr val="bg1"/>
                </a:solidFill>
              </a:rPr>
              <a:t>www.gsn.nso.ru</a:t>
            </a:r>
            <a:endParaRPr lang="ru-RU" sz="2000" b="1" dirty="0">
              <a:solidFill>
                <a:schemeClr val="bg1"/>
              </a:solidFill>
            </a:endParaRPr>
          </a:p>
        </p:txBody>
      </p:sp>
      <p:sp>
        <p:nvSpPr>
          <p:cNvPr id="34" name="TextBox 33"/>
          <p:cNvSpPr txBox="1"/>
          <p:nvPr/>
        </p:nvSpPr>
        <p:spPr>
          <a:xfrm>
            <a:off x="0" y="804066"/>
            <a:ext cx="9144000" cy="923330"/>
          </a:xfrm>
          <a:prstGeom prst="rect">
            <a:avLst/>
          </a:prstGeom>
          <a:noFill/>
        </p:spPr>
        <p:txBody>
          <a:bodyPr wrap="square" rtlCol="0">
            <a:spAutoFit/>
          </a:bodyPr>
          <a:lstStyle/>
          <a:p>
            <a:pPr algn="just"/>
            <a:r>
              <a:rPr lang="ru-RU" b="1" dirty="0" smtClean="0">
                <a:solidFill>
                  <a:srgbClr val="1F5480"/>
                </a:solidFill>
                <a:cs typeface="Arial" pitchFamily="34" charset="0"/>
              </a:rPr>
              <a:t>	</a:t>
            </a:r>
          </a:p>
          <a:p>
            <a:pPr algn="just"/>
            <a:endParaRPr lang="ru-RU" b="1" dirty="0">
              <a:solidFill>
                <a:srgbClr val="1F5480"/>
              </a:solidFill>
              <a:cs typeface="Arial" pitchFamily="34" charset="0"/>
            </a:endParaRPr>
          </a:p>
          <a:p>
            <a:pPr algn="just"/>
            <a:r>
              <a:rPr lang="ru-RU" b="1" dirty="0" smtClean="0">
                <a:solidFill>
                  <a:srgbClr val="1F5480"/>
                </a:solidFill>
                <a:cs typeface="Arial" pitchFamily="34" charset="0"/>
              </a:rPr>
              <a:t>	</a:t>
            </a:r>
            <a:endParaRPr lang="ru-RU" b="1" dirty="0">
              <a:solidFill>
                <a:srgbClr val="1F5480"/>
              </a:solidFill>
              <a:cs typeface="Arial" pitchFamily="34" charset="0"/>
            </a:endParaRPr>
          </a:p>
        </p:txBody>
      </p:sp>
      <p:sp>
        <p:nvSpPr>
          <p:cNvPr id="39" name="Title 1"/>
          <p:cNvSpPr>
            <a:spLocks noGrp="1"/>
          </p:cNvSpPr>
          <p:nvPr>
            <p:ph type="title"/>
          </p:nvPr>
        </p:nvSpPr>
        <p:spPr>
          <a:xfrm>
            <a:off x="2849706" y="1"/>
            <a:ext cx="5500664" cy="786160"/>
          </a:xfrm>
        </p:spPr>
        <p:txBody>
          <a:bodyPr>
            <a:normAutofit/>
          </a:bodyPr>
          <a:lstStyle/>
          <a:p>
            <a:pPr algn="ctr"/>
            <a:r>
              <a:rPr lang="ru-RU" sz="2000" b="1" dirty="0" smtClean="0">
                <a:solidFill>
                  <a:srgbClr val="1F5480"/>
                </a:solidFill>
                <a:latin typeface="+mn-lt"/>
                <a:ea typeface="+mn-ea"/>
                <a:cs typeface="Arial" pitchFamily="34" charset="0"/>
              </a:rPr>
              <a:t>Как подать жалобу</a:t>
            </a:r>
            <a:endParaRPr lang="en-US" sz="2000" b="1" dirty="0">
              <a:solidFill>
                <a:srgbClr val="1F5480"/>
              </a:solidFill>
              <a:latin typeface="+mn-lt"/>
              <a:ea typeface="+mn-ea"/>
              <a:cs typeface="Arial"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7735" y="745490"/>
            <a:ext cx="6873352" cy="3504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8182" y="714375"/>
            <a:ext cx="7605818" cy="4076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47217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Рисунок 28" descr="gerbnso1.png"/>
          <p:cNvPicPr>
            <a:picLocks noChangeAspect="1"/>
          </p:cNvPicPr>
          <p:nvPr/>
        </p:nvPicPr>
        <p:blipFill>
          <a:blip r:embed="rId2"/>
          <a:stretch>
            <a:fillRect/>
          </a:stretch>
        </p:blipFill>
        <p:spPr>
          <a:xfrm>
            <a:off x="82738" y="105376"/>
            <a:ext cx="500927" cy="611131"/>
          </a:xfrm>
          <a:prstGeom prst="rect">
            <a:avLst/>
          </a:prstGeom>
        </p:spPr>
      </p:pic>
      <p:sp>
        <p:nvSpPr>
          <p:cNvPr id="32" name="Subtitle 2"/>
          <p:cNvSpPr txBox="1">
            <a:spLocks/>
          </p:cNvSpPr>
          <p:nvPr/>
        </p:nvSpPr>
        <p:spPr>
          <a:xfrm>
            <a:off x="614009" y="106257"/>
            <a:ext cx="1614842" cy="608118"/>
          </a:xfrm>
          <a:prstGeom prst="rect">
            <a:avLst/>
          </a:prstGeom>
        </p:spPr>
        <p:txBody>
          <a:bodyPr vert="horz" lIns="91440" tIns="45720" rIns="91440" bIns="45720" rtlCol="0">
            <a:noAutofit/>
          </a:bodyPr>
          <a:lstStyle/>
          <a:p>
            <a:pPr marL="0" marR="0" lvl="0" indent="0" defTabSz="914400" rtl="0" eaLnBrk="1" fontAlgn="auto" latinLnBrk="0" hangingPunct="1">
              <a:lnSpc>
                <a:spcPct val="150000"/>
              </a:lnSpc>
              <a:spcAft>
                <a:spcPts val="0"/>
              </a:spcAft>
              <a:buClrTx/>
              <a:buSzTx/>
              <a:buFont typeface="Arial" panose="020B0604020202020204" pitchFamily="34" charset="0"/>
              <a:buNone/>
              <a:tabLst/>
              <a:defRPr/>
            </a:pPr>
            <a:r>
              <a:rPr kumimoji="0" lang="ru-RU" sz="700" b="1" i="0" u="none" strike="noStrike" kern="1200" cap="none" normalizeH="0" baseline="0" noProof="0" dirty="0" smtClean="0">
                <a:ln>
                  <a:noFill/>
                </a:ln>
                <a:solidFill>
                  <a:schemeClr val="bg1"/>
                </a:solidFill>
                <a:effectLst/>
                <a:uLnTx/>
                <a:uFillTx/>
                <a:cs typeface="Arial" pitchFamily="34" charset="0"/>
              </a:rPr>
              <a:t>ИНСПЕКЦИЯ </a:t>
            </a:r>
            <a:r>
              <a:rPr lang="ru-RU" sz="700" b="1" dirty="0" smtClean="0">
                <a:solidFill>
                  <a:schemeClr val="bg1"/>
                </a:solidFill>
                <a:cs typeface="Arial" pitchFamily="34" charset="0"/>
              </a:rPr>
              <a:t>ГОСУДАРСТВЕННОГО</a:t>
            </a:r>
          </a:p>
          <a:p>
            <a:pPr marL="0" marR="0" lvl="0" indent="0" defTabSz="914400" rtl="0" eaLnBrk="1" fontAlgn="auto" latinLnBrk="0" hangingPunct="1">
              <a:lnSpc>
                <a:spcPct val="150000"/>
              </a:lnSpc>
              <a:spcAft>
                <a:spcPts val="0"/>
              </a:spcAft>
              <a:buClrTx/>
              <a:buSzTx/>
              <a:buFont typeface="Arial" panose="020B0604020202020204" pitchFamily="34" charset="0"/>
              <a:buNone/>
              <a:tabLst/>
              <a:defRPr/>
            </a:pPr>
            <a:r>
              <a:rPr lang="ru-RU" sz="700" b="1" dirty="0" smtClean="0">
                <a:solidFill>
                  <a:schemeClr val="bg1"/>
                </a:solidFill>
                <a:cs typeface="Arial" pitchFamily="34" charset="0"/>
              </a:rPr>
              <a:t>СТРОИТЕЛЬНОГО НАДЗОРА</a:t>
            </a:r>
          </a:p>
          <a:p>
            <a:pPr marL="0" marR="0" lvl="0" indent="0" defTabSz="914400" rtl="0" eaLnBrk="1" fontAlgn="auto" latinLnBrk="0" hangingPunct="1">
              <a:lnSpc>
                <a:spcPct val="150000"/>
              </a:lnSpc>
              <a:spcAft>
                <a:spcPts val="0"/>
              </a:spcAft>
              <a:buClrTx/>
              <a:buSzTx/>
              <a:buFont typeface="Arial" panose="020B0604020202020204" pitchFamily="34" charset="0"/>
              <a:buNone/>
              <a:tabLst/>
              <a:defRPr/>
            </a:pPr>
            <a:r>
              <a:rPr kumimoji="0" lang="ru-RU" sz="700" b="1" i="0" u="none" strike="noStrike" kern="1200" cap="none" normalizeH="0" baseline="0" noProof="0" dirty="0" smtClean="0">
                <a:ln>
                  <a:noFill/>
                </a:ln>
                <a:solidFill>
                  <a:schemeClr val="bg1"/>
                </a:solidFill>
                <a:effectLst/>
                <a:uLnTx/>
                <a:uFillTx/>
                <a:cs typeface="Arial" pitchFamily="34" charset="0"/>
              </a:rPr>
              <a:t>НОВОСИБИРСКОЙ ОБЛАСТИ</a:t>
            </a:r>
            <a:endParaRPr kumimoji="0" lang="en-US" sz="700" b="1" i="0" u="none" strike="noStrike" kern="1200" cap="none" normalizeH="0" baseline="0" noProof="0" dirty="0">
              <a:ln>
                <a:noFill/>
              </a:ln>
              <a:solidFill>
                <a:schemeClr val="bg1"/>
              </a:solidFill>
              <a:effectLst/>
              <a:uLnTx/>
              <a:uFillTx/>
              <a:cs typeface="Arial" pitchFamily="34" charset="0"/>
            </a:endParaRPr>
          </a:p>
        </p:txBody>
      </p:sp>
      <p:sp>
        <p:nvSpPr>
          <p:cNvPr id="33" name="TextBox 32"/>
          <p:cNvSpPr txBox="1"/>
          <p:nvPr/>
        </p:nvSpPr>
        <p:spPr>
          <a:xfrm>
            <a:off x="6685808" y="4743390"/>
            <a:ext cx="2458192" cy="400110"/>
          </a:xfrm>
          <a:prstGeom prst="rect">
            <a:avLst/>
          </a:prstGeom>
          <a:noFill/>
        </p:spPr>
        <p:txBody>
          <a:bodyPr wrap="square" rtlCol="0">
            <a:spAutoFit/>
          </a:bodyPr>
          <a:lstStyle/>
          <a:p>
            <a:pPr algn="r"/>
            <a:r>
              <a:rPr lang="en-US" sz="2000" b="1" dirty="0" smtClean="0">
                <a:solidFill>
                  <a:schemeClr val="bg1"/>
                </a:solidFill>
              </a:rPr>
              <a:t>www.gsn.nso.ru</a:t>
            </a:r>
            <a:endParaRPr lang="ru-RU" sz="2000" b="1" dirty="0">
              <a:solidFill>
                <a:schemeClr val="bg1"/>
              </a:solidFill>
            </a:endParaRPr>
          </a:p>
        </p:txBody>
      </p:sp>
      <p:sp>
        <p:nvSpPr>
          <p:cNvPr id="34" name="TextBox 33"/>
          <p:cNvSpPr txBox="1"/>
          <p:nvPr/>
        </p:nvSpPr>
        <p:spPr>
          <a:xfrm>
            <a:off x="0" y="804066"/>
            <a:ext cx="9144000" cy="923330"/>
          </a:xfrm>
          <a:prstGeom prst="rect">
            <a:avLst/>
          </a:prstGeom>
          <a:noFill/>
        </p:spPr>
        <p:txBody>
          <a:bodyPr wrap="square" rtlCol="0">
            <a:spAutoFit/>
          </a:bodyPr>
          <a:lstStyle/>
          <a:p>
            <a:pPr algn="just"/>
            <a:r>
              <a:rPr lang="ru-RU" b="1" dirty="0" smtClean="0">
                <a:solidFill>
                  <a:srgbClr val="1F5480"/>
                </a:solidFill>
                <a:cs typeface="Arial" pitchFamily="34" charset="0"/>
              </a:rPr>
              <a:t>	</a:t>
            </a:r>
          </a:p>
          <a:p>
            <a:pPr algn="just"/>
            <a:endParaRPr lang="ru-RU" b="1" dirty="0">
              <a:solidFill>
                <a:srgbClr val="1F5480"/>
              </a:solidFill>
              <a:cs typeface="Arial" pitchFamily="34" charset="0"/>
            </a:endParaRPr>
          </a:p>
          <a:p>
            <a:pPr algn="just"/>
            <a:r>
              <a:rPr lang="ru-RU" b="1" dirty="0" smtClean="0">
                <a:solidFill>
                  <a:srgbClr val="1F5480"/>
                </a:solidFill>
                <a:cs typeface="Arial" pitchFamily="34" charset="0"/>
              </a:rPr>
              <a:t>	</a:t>
            </a:r>
            <a:endParaRPr lang="ru-RU" b="1" dirty="0">
              <a:solidFill>
                <a:srgbClr val="1F5480"/>
              </a:solidFill>
              <a:cs typeface="Arial" pitchFamily="34" charset="0"/>
            </a:endParaRPr>
          </a:p>
        </p:txBody>
      </p:sp>
      <p:sp>
        <p:nvSpPr>
          <p:cNvPr id="39" name="Title 1"/>
          <p:cNvSpPr>
            <a:spLocks noGrp="1"/>
          </p:cNvSpPr>
          <p:nvPr>
            <p:ph type="title"/>
          </p:nvPr>
        </p:nvSpPr>
        <p:spPr>
          <a:xfrm>
            <a:off x="2849706" y="1"/>
            <a:ext cx="5500664" cy="786160"/>
          </a:xfrm>
        </p:spPr>
        <p:txBody>
          <a:bodyPr>
            <a:normAutofit/>
          </a:bodyPr>
          <a:lstStyle/>
          <a:p>
            <a:pPr algn="ctr"/>
            <a:r>
              <a:rPr lang="ru-RU" sz="2000" b="1" dirty="0" smtClean="0">
                <a:solidFill>
                  <a:srgbClr val="1F5480"/>
                </a:solidFill>
                <a:latin typeface="+mn-lt"/>
                <a:ea typeface="+mn-ea"/>
                <a:cs typeface="Arial" pitchFamily="34" charset="0"/>
              </a:rPr>
              <a:t>Как подать жалобу</a:t>
            </a:r>
            <a:endParaRPr lang="en-US" sz="2000" b="1" dirty="0">
              <a:solidFill>
                <a:srgbClr val="1F5480"/>
              </a:solidFill>
              <a:latin typeface="+mn-lt"/>
              <a:ea typeface="+mn-ea"/>
              <a:cs typeface="Arial"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851" y="959645"/>
            <a:ext cx="6301015" cy="341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6268" y="804066"/>
            <a:ext cx="6946962" cy="3762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9529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Рисунок 28" descr="gerbnso1.png"/>
          <p:cNvPicPr>
            <a:picLocks noChangeAspect="1"/>
          </p:cNvPicPr>
          <p:nvPr/>
        </p:nvPicPr>
        <p:blipFill>
          <a:blip r:embed="rId2"/>
          <a:stretch>
            <a:fillRect/>
          </a:stretch>
        </p:blipFill>
        <p:spPr>
          <a:xfrm>
            <a:off x="82738" y="105376"/>
            <a:ext cx="500927" cy="611131"/>
          </a:xfrm>
          <a:prstGeom prst="rect">
            <a:avLst/>
          </a:prstGeom>
        </p:spPr>
      </p:pic>
      <p:sp>
        <p:nvSpPr>
          <p:cNvPr id="32" name="Subtitle 2"/>
          <p:cNvSpPr txBox="1">
            <a:spLocks/>
          </p:cNvSpPr>
          <p:nvPr/>
        </p:nvSpPr>
        <p:spPr>
          <a:xfrm>
            <a:off x="614009" y="106257"/>
            <a:ext cx="1614842" cy="608118"/>
          </a:xfrm>
          <a:prstGeom prst="rect">
            <a:avLst/>
          </a:prstGeom>
        </p:spPr>
        <p:txBody>
          <a:bodyPr vert="horz" lIns="91440" tIns="45720" rIns="91440" bIns="45720" rtlCol="0">
            <a:noAutofit/>
          </a:bodyPr>
          <a:lstStyle/>
          <a:p>
            <a:pPr marL="0" marR="0" lvl="0" indent="0" defTabSz="914400" rtl="0" eaLnBrk="1" fontAlgn="auto" latinLnBrk="0" hangingPunct="1">
              <a:lnSpc>
                <a:spcPct val="150000"/>
              </a:lnSpc>
              <a:spcAft>
                <a:spcPts val="0"/>
              </a:spcAft>
              <a:buClrTx/>
              <a:buSzTx/>
              <a:buFont typeface="Arial" panose="020B0604020202020204" pitchFamily="34" charset="0"/>
              <a:buNone/>
              <a:tabLst/>
              <a:defRPr/>
            </a:pPr>
            <a:r>
              <a:rPr kumimoji="0" lang="ru-RU" sz="700" b="1" i="0" u="none" strike="noStrike" kern="1200" cap="none" normalizeH="0" baseline="0" noProof="0" dirty="0" smtClean="0">
                <a:ln>
                  <a:noFill/>
                </a:ln>
                <a:solidFill>
                  <a:schemeClr val="bg1"/>
                </a:solidFill>
                <a:effectLst/>
                <a:uLnTx/>
                <a:uFillTx/>
                <a:cs typeface="Arial" pitchFamily="34" charset="0"/>
              </a:rPr>
              <a:t>ИНСПЕКЦИЯ </a:t>
            </a:r>
            <a:r>
              <a:rPr lang="ru-RU" sz="700" b="1" dirty="0" smtClean="0">
                <a:solidFill>
                  <a:schemeClr val="bg1"/>
                </a:solidFill>
                <a:cs typeface="Arial" pitchFamily="34" charset="0"/>
              </a:rPr>
              <a:t>ГОСУДАРСТВЕННОГО</a:t>
            </a:r>
          </a:p>
          <a:p>
            <a:pPr marL="0" marR="0" lvl="0" indent="0" defTabSz="914400" rtl="0" eaLnBrk="1" fontAlgn="auto" latinLnBrk="0" hangingPunct="1">
              <a:lnSpc>
                <a:spcPct val="150000"/>
              </a:lnSpc>
              <a:spcAft>
                <a:spcPts val="0"/>
              </a:spcAft>
              <a:buClrTx/>
              <a:buSzTx/>
              <a:buFont typeface="Arial" panose="020B0604020202020204" pitchFamily="34" charset="0"/>
              <a:buNone/>
              <a:tabLst/>
              <a:defRPr/>
            </a:pPr>
            <a:r>
              <a:rPr lang="ru-RU" sz="700" b="1" dirty="0" smtClean="0">
                <a:solidFill>
                  <a:schemeClr val="bg1"/>
                </a:solidFill>
                <a:cs typeface="Arial" pitchFamily="34" charset="0"/>
              </a:rPr>
              <a:t>СТРОИТЕЛЬНОГО НАДЗОРА</a:t>
            </a:r>
          </a:p>
          <a:p>
            <a:pPr marL="0" marR="0" lvl="0" indent="0" defTabSz="914400" rtl="0" eaLnBrk="1" fontAlgn="auto" latinLnBrk="0" hangingPunct="1">
              <a:lnSpc>
                <a:spcPct val="150000"/>
              </a:lnSpc>
              <a:spcAft>
                <a:spcPts val="0"/>
              </a:spcAft>
              <a:buClrTx/>
              <a:buSzTx/>
              <a:buFont typeface="Arial" panose="020B0604020202020204" pitchFamily="34" charset="0"/>
              <a:buNone/>
              <a:tabLst/>
              <a:defRPr/>
            </a:pPr>
            <a:r>
              <a:rPr kumimoji="0" lang="ru-RU" sz="700" b="1" i="0" u="none" strike="noStrike" kern="1200" cap="none" normalizeH="0" baseline="0" noProof="0" dirty="0" smtClean="0">
                <a:ln>
                  <a:noFill/>
                </a:ln>
                <a:solidFill>
                  <a:schemeClr val="bg1"/>
                </a:solidFill>
                <a:effectLst/>
                <a:uLnTx/>
                <a:uFillTx/>
                <a:cs typeface="Arial" pitchFamily="34" charset="0"/>
              </a:rPr>
              <a:t>НОВОСИБИРСКОЙ ОБЛАСТИ</a:t>
            </a:r>
            <a:endParaRPr kumimoji="0" lang="en-US" sz="700" b="1" i="0" u="none" strike="noStrike" kern="1200" cap="none" normalizeH="0" baseline="0" noProof="0" dirty="0">
              <a:ln>
                <a:noFill/>
              </a:ln>
              <a:solidFill>
                <a:schemeClr val="bg1"/>
              </a:solidFill>
              <a:effectLst/>
              <a:uLnTx/>
              <a:uFillTx/>
              <a:cs typeface="Arial" pitchFamily="34" charset="0"/>
            </a:endParaRPr>
          </a:p>
        </p:txBody>
      </p:sp>
      <p:sp>
        <p:nvSpPr>
          <p:cNvPr id="33" name="TextBox 32"/>
          <p:cNvSpPr txBox="1"/>
          <p:nvPr/>
        </p:nvSpPr>
        <p:spPr>
          <a:xfrm>
            <a:off x="6685808" y="4743390"/>
            <a:ext cx="2458192" cy="400110"/>
          </a:xfrm>
          <a:prstGeom prst="rect">
            <a:avLst/>
          </a:prstGeom>
          <a:noFill/>
        </p:spPr>
        <p:txBody>
          <a:bodyPr wrap="square" rtlCol="0">
            <a:spAutoFit/>
          </a:bodyPr>
          <a:lstStyle/>
          <a:p>
            <a:pPr algn="r"/>
            <a:r>
              <a:rPr lang="en-US" sz="2000" b="1" dirty="0" smtClean="0">
                <a:solidFill>
                  <a:schemeClr val="bg1"/>
                </a:solidFill>
              </a:rPr>
              <a:t>www.gsn.nso.ru</a:t>
            </a:r>
            <a:endParaRPr lang="ru-RU" sz="2000" b="1" dirty="0">
              <a:solidFill>
                <a:schemeClr val="bg1"/>
              </a:solidFill>
            </a:endParaRPr>
          </a:p>
        </p:txBody>
      </p:sp>
      <p:sp>
        <p:nvSpPr>
          <p:cNvPr id="34" name="TextBox 33"/>
          <p:cNvSpPr txBox="1"/>
          <p:nvPr/>
        </p:nvSpPr>
        <p:spPr>
          <a:xfrm>
            <a:off x="0" y="804066"/>
            <a:ext cx="9144000" cy="923330"/>
          </a:xfrm>
          <a:prstGeom prst="rect">
            <a:avLst/>
          </a:prstGeom>
          <a:noFill/>
        </p:spPr>
        <p:txBody>
          <a:bodyPr wrap="square" rtlCol="0">
            <a:spAutoFit/>
          </a:bodyPr>
          <a:lstStyle/>
          <a:p>
            <a:pPr algn="just"/>
            <a:r>
              <a:rPr lang="ru-RU" b="1" dirty="0" smtClean="0">
                <a:solidFill>
                  <a:srgbClr val="1F5480"/>
                </a:solidFill>
                <a:cs typeface="Arial" pitchFamily="34" charset="0"/>
              </a:rPr>
              <a:t>	</a:t>
            </a:r>
          </a:p>
          <a:p>
            <a:pPr algn="just"/>
            <a:endParaRPr lang="ru-RU" b="1" dirty="0">
              <a:solidFill>
                <a:srgbClr val="1F5480"/>
              </a:solidFill>
              <a:cs typeface="Arial" pitchFamily="34" charset="0"/>
            </a:endParaRPr>
          </a:p>
          <a:p>
            <a:pPr algn="just"/>
            <a:r>
              <a:rPr lang="ru-RU" b="1" dirty="0" smtClean="0">
                <a:solidFill>
                  <a:srgbClr val="1F5480"/>
                </a:solidFill>
                <a:cs typeface="Arial" pitchFamily="34" charset="0"/>
              </a:rPr>
              <a:t>	</a:t>
            </a:r>
            <a:endParaRPr lang="ru-RU" b="1" dirty="0">
              <a:solidFill>
                <a:srgbClr val="1F5480"/>
              </a:solidFill>
              <a:cs typeface="Arial" pitchFamily="34" charset="0"/>
            </a:endParaRPr>
          </a:p>
        </p:txBody>
      </p:sp>
      <p:sp>
        <p:nvSpPr>
          <p:cNvPr id="39" name="Title 1"/>
          <p:cNvSpPr>
            <a:spLocks noGrp="1"/>
          </p:cNvSpPr>
          <p:nvPr>
            <p:ph type="title"/>
          </p:nvPr>
        </p:nvSpPr>
        <p:spPr>
          <a:xfrm>
            <a:off x="2849706" y="1"/>
            <a:ext cx="5500664" cy="786160"/>
          </a:xfrm>
        </p:spPr>
        <p:txBody>
          <a:bodyPr>
            <a:normAutofit/>
          </a:bodyPr>
          <a:lstStyle/>
          <a:p>
            <a:pPr algn="ctr"/>
            <a:r>
              <a:rPr lang="ru-RU" sz="2000" b="1" dirty="0" smtClean="0">
                <a:solidFill>
                  <a:srgbClr val="1F5480"/>
                </a:solidFill>
                <a:latin typeface="+mn-lt"/>
                <a:ea typeface="+mn-ea"/>
                <a:cs typeface="Arial" pitchFamily="34" charset="0"/>
              </a:rPr>
              <a:t>Как подать жалобу</a:t>
            </a:r>
            <a:endParaRPr lang="en-US" sz="2000" b="1" dirty="0">
              <a:solidFill>
                <a:srgbClr val="1F5480"/>
              </a:solidFill>
              <a:latin typeface="+mn-lt"/>
              <a:ea typeface="+mn-ea"/>
              <a:cs typeface="Arial"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0672" y="1265731"/>
            <a:ext cx="6061238" cy="309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8464" y="716507"/>
            <a:ext cx="7281529" cy="393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27942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Рисунок 28" descr="gerbnso1.png"/>
          <p:cNvPicPr>
            <a:picLocks noChangeAspect="1"/>
          </p:cNvPicPr>
          <p:nvPr/>
        </p:nvPicPr>
        <p:blipFill>
          <a:blip r:embed="rId2"/>
          <a:stretch>
            <a:fillRect/>
          </a:stretch>
        </p:blipFill>
        <p:spPr>
          <a:xfrm>
            <a:off x="82738" y="105376"/>
            <a:ext cx="500927" cy="611131"/>
          </a:xfrm>
          <a:prstGeom prst="rect">
            <a:avLst/>
          </a:prstGeom>
        </p:spPr>
      </p:pic>
      <p:sp>
        <p:nvSpPr>
          <p:cNvPr id="32" name="Subtitle 2"/>
          <p:cNvSpPr txBox="1">
            <a:spLocks/>
          </p:cNvSpPr>
          <p:nvPr/>
        </p:nvSpPr>
        <p:spPr>
          <a:xfrm>
            <a:off x="614009" y="106257"/>
            <a:ext cx="1614842" cy="608118"/>
          </a:xfrm>
          <a:prstGeom prst="rect">
            <a:avLst/>
          </a:prstGeom>
        </p:spPr>
        <p:txBody>
          <a:bodyPr vert="horz" lIns="91440" tIns="45720" rIns="91440" bIns="45720" rtlCol="0">
            <a:noAutofit/>
          </a:bodyPr>
          <a:lstStyle/>
          <a:p>
            <a:pPr marL="0" marR="0" lvl="0" indent="0" defTabSz="914400" rtl="0" eaLnBrk="1" fontAlgn="auto" latinLnBrk="0" hangingPunct="1">
              <a:lnSpc>
                <a:spcPct val="150000"/>
              </a:lnSpc>
              <a:spcAft>
                <a:spcPts val="0"/>
              </a:spcAft>
              <a:buClrTx/>
              <a:buSzTx/>
              <a:buFont typeface="Arial" panose="020B0604020202020204" pitchFamily="34" charset="0"/>
              <a:buNone/>
              <a:tabLst/>
              <a:defRPr/>
            </a:pPr>
            <a:r>
              <a:rPr kumimoji="0" lang="ru-RU" sz="700" b="1" i="0" u="none" strike="noStrike" kern="1200" cap="none" normalizeH="0" baseline="0" noProof="0" dirty="0" smtClean="0">
                <a:ln>
                  <a:noFill/>
                </a:ln>
                <a:solidFill>
                  <a:schemeClr val="bg1"/>
                </a:solidFill>
                <a:effectLst/>
                <a:uLnTx/>
                <a:uFillTx/>
                <a:cs typeface="Arial" pitchFamily="34" charset="0"/>
              </a:rPr>
              <a:t>ИНСПЕКЦИЯ </a:t>
            </a:r>
            <a:r>
              <a:rPr lang="ru-RU" sz="700" b="1" dirty="0" smtClean="0">
                <a:solidFill>
                  <a:schemeClr val="bg1"/>
                </a:solidFill>
                <a:cs typeface="Arial" pitchFamily="34" charset="0"/>
              </a:rPr>
              <a:t>ГОСУДАРСТВЕННОГО</a:t>
            </a:r>
          </a:p>
          <a:p>
            <a:pPr marL="0" marR="0" lvl="0" indent="0" defTabSz="914400" rtl="0" eaLnBrk="1" fontAlgn="auto" latinLnBrk="0" hangingPunct="1">
              <a:lnSpc>
                <a:spcPct val="150000"/>
              </a:lnSpc>
              <a:spcAft>
                <a:spcPts val="0"/>
              </a:spcAft>
              <a:buClrTx/>
              <a:buSzTx/>
              <a:buFont typeface="Arial" panose="020B0604020202020204" pitchFamily="34" charset="0"/>
              <a:buNone/>
              <a:tabLst/>
              <a:defRPr/>
            </a:pPr>
            <a:r>
              <a:rPr lang="ru-RU" sz="700" b="1" dirty="0" smtClean="0">
                <a:solidFill>
                  <a:schemeClr val="bg1"/>
                </a:solidFill>
                <a:cs typeface="Arial" pitchFamily="34" charset="0"/>
              </a:rPr>
              <a:t>СТРОИТЕЛЬНОГО НАДЗОРА</a:t>
            </a:r>
          </a:p>
          <a:p>
            <a:pPr marL="0" marR="0" lvl="0" indent="0" defTabSz="914400" rtl="0" eaLnBrk="1" fontAlgn="auto" latinLnBrk="0" hangingPunct="1">
              <a:lnSpc>
                <a:spcPct val="150000"/>
              </a:lnSpc>
              <a:spcAft>
                <a:spcPts val="0"/>
              </a:spcAft>
              <a:buClrTx/>
              <a:buSzTx/>
              <a:buFont typeface="Arial" panose="020B0604020202020204" pitchFamily="34" charset="0"/>
              <a:buNone/>
              <a:tabLst/>
              <a:defRPr/>
            </a:pPr>
            <a:r>
              <a:rPr kumimoji="0" lang="ru-RU" sz="700" b="1" i="0" u="none" strike="noStrike" kern="1200" cap="none" normalizeH="0" baseline="0" noProof="0" dirty="0" smtClean="0">
                <a:ln>
                  <a:noFill/>
                </a:ln>
                <a:solidFill>
                  <a:schemeClr val="bg1"/>
                </a:solidFill>
                <a:effectLst/>
                <a:uLnTx/>
                <a:uFillTx/>
                <a:cs typeface="Arial" pitchFamily="34" charset="0"/>
              </a:rPr>
              <a:t>НОВОСИБИРСКОЙ ОБЛАСТИ</a:t>
            </a:r>
            <a:endParaRPr kumimoji="0" lang="en-US" sz="700" b="1" i="0" u="none" strike="noStrike" kern="1200" cap="none" normalizeH="0" baseline="0" noProof="0" dirty="0">
              <a:ln>
                <a:noFill/>
              </a:ln>
              <a:solidFill>
                <a:schemeClr val="bg1"/>
              </a:solidFill>
              <a:effectLst/>
              <a:uLnTx/>
              <a:uFillTx/>
              <a:cs typeface="Arial" pitchFamily="34" charset="0"/>
            </a:endParaRPr>
          </a:p>
        </p:txBody>
      </p:sp>
      <p:sp>
        <p:nvSpPr>
          <p:cNvPr id="33" name="TextBox 32"/>
          <p:cNvSpPr txBox="1"/>
          <p:nvPr/>
        </p:nvSpPr>
        <p:spPr>
          <a:xfrm>
            <a:off x="6685808" y="4743390"/>
            <a:ext cx="2458192" cy="400110"/>
          </a:xfrm>
          <a:prstGeom prst="rect">
            <a:avLst/>
          </a:prstGeom>
          <a:noFill/>
        </p:spPr>
        <p:txBody>
          <a:bodyPr wrap="square" rtlCol="0">
            <a:spAutoFit/>
          </a:bodyPr>
          <a:lstStyle/>
          <a:p>
            <a:pPr algn="r"/>
            <a:r>
              <a:rPr lang="en-US" sz="2000" b="1" dirty="0" smtClean="0">
                <a:solidFill>
                  <a:schemeClr val="bg1"/>
                </a:solidFill>
              </a:rPr>
              <a:t>www.gsn.nso.ru</a:t>
            </a:r>
            <a:endParaRPr lang="ru-RU" sz="2000" b="1" dirty="0">
              <a:solidFill>
                <a:schemeClr val="bg1"/>
              </a:solidFill>
            </a:endParaRPr>
          </a:p>
        </p:txBody>
      </p:sp>
      <p:sp>
        <p:nvSpPr>
          <p:cNvPr id="39" name="Title 1"/>
          <p:cNvSpPr>
            <a:spLocks noGrp="1"/>
          </p:cNvSpPr>
          <p:nvPr>
            <p:ph type="title"/>
          </p:nvPr>
        </p:nvSpPr>
        <p:spPr>
          <a:xfrm>
            <a:off x="2849706" y="1"/>
            <a:ext cx="5500664" cy="1268082"/>
          </a:xfrm>
        </p:spPr>
        <p:txBody>
          <a:bodyPr>
            <a:normAutofit/>
          </a:bodyPr>
          <a:lstStyle/>
          <a:p>
            <a:pPr algn="ctr"/>
            <a:r>
              <a:rPr lang="ru-RU" sz="2000" b="1" dirty="0" smtClean="0">
                <a:solidFill>
                  <a:srgbClr val="1F5480"/>
                </a:solidFill>
                <a:latin typeface="+mn-lt"/>
                <a:ea typeface="+mn-ea"/>
                <a:cs typeface="Arial" pitchFamily="34" charset="0"/>
              </a:rPr>
              <a:t>Досудебное обжалование в</a:t>
            </a:r>
            <a:br>
              <a:rPr lang="ru-RU" sz="2000" b="1" dirty="0" smtClean="0">
                <a:solidFill>
                  <a:srgbClr val="1F5480"/>
                </a:solidFill>
                <a:latin typeface="+mn-lt"/>
                <a:ea typeface="+mn-ea"/>
                <a:cs typeface="Arial" pitchFamily="34" charset="0"/>
              </a:rPr>
            </a:br>
            <a:r>
              <a:rPr lang="ru-RU" sz="2000" b="1" dirty="0" err="1" smtClean="0">
                <a:solidFill>
                  <a:srgbClr val="1F5480"/>
                </a:solidFill>
                <a:latin typeface="+mn-lt"/>
                <a:ea typeface="+mn-ea"/>
                <a:cs typeface="Arial" pitchFamily="34" charset="0"/>
              </a:rPr>
              <a:t>Стройнадзоре</a:t>
            </a:r>
            <a:r>
              <a:rPr lang="ru-RU" sz="2000" b="1" dirty="0" smtClean="0">
                <a:solidFill>
                  <a:srgbClr val="1F5480"/>
                </a:solidFill>
                <a:latin typeface="+mn-lt"/>
                <a:ea typeface="+mn-ea"/>
                <a:cs typeface="Arial" pitchFamily="34" charset="0"/>
              </a:rPr>
              <a:t> Новосибирской области</a:t>
            </a:r>
            <a:br>
              <a:rPr lang="ru-RU" sz="2000" b="1" dirty="0" smtClean="0">
                <a:solidFill>
                  <a:srgbClr val="1F5480"/>
                </a:solidFill>
                <a:latin typeface="+mn-lt"/>
                <a:ea typeface="+mn-ea"/>
                <a:cs typeface="Arial" pitchFamily="34" charset="0"/>
              </a:rPr>
            </a:br>
            <a:r>
              <a:rPr lang="ru-RU" sz="2000" b="1" dirty="0" smtClean="0">
                <a:solidFill>
                  <a:srgbClr val="C00000"/>
                </a:solidFill>
                <a:latin typeface="+mn-lt"/>
                <a:ea typeface="+mn-ea"/>
                <a:cs typeface="Arial" pitchFamily="34" charset="0"/>
              </a:rPr>
              <a:t>количество обращений</a:t>
            </a:r>
            <a:endParaRPr lang="en-US" sz="2000" b="1" dirty="0">
              <a:solidFill>
                <a:srgbClr val="C00000"/>
              </a:solidFill>
              <a:latin typeface="+mn-lt"/>
              <a:ea typeface="+mn-ea"/>
              <a:cs typeface="Arial" pitchFamily="34" charset="0"/>
            </a:endParaRPr>
          </a:p>
        </p:txBody>
      </p:sp>
      <p:graphicFrame>
        <p:nvGraphicFramePr>
          <p:cNvPr id="3" name="Диаграмма 2"/>
          <p:cNvGraphicFramePr/>
          <p:nvPr>
            <p:extLst>
              <p:ext uri="{D42A27DB-BD31-4B8C-83A1-F6EECF244321}">
                <p14:modId xmlns:p14="http://schemas.microsoft.com/office/powerpoint/2010/main" val="2432342849"/>
              </p:ext>
            </p:extLst>
          </p:nvPr>
        </p:nvGraphicFramePr>
        <p:xfrm>
          <a:off x="1164568" y="905773"/>
          <a:ext cx="6836602" cy="2406771"/>
        </p:xfrm>
        <a:graphic>
          <a:graphicData uri="http://schemas.openxmlformats.org/drawingml/2006/chart">
            <c:chart xmlns:c="http://schemas.openxmlformats.org/drawingml/2006/chart" xmlns:r="http://schemas.openxmlformats.org/officeDocument/2006/relationships" r:id="rId3"/>
          </a:graphicData>
        </a:graphic>
      </p:graphicFrame>
      <p:sp>
        <p:nvSpPr>
          <p:cNvPr id="4" name="Прямоугольник 3"/>
          <p:cNvSpPr/>
          <p:nvPr/>
        </p:nvSpPr>
        <p:spPr>
          <a:xfrm>
            <a:off x="1595886" y="3638949"/>
            <a:ext cx="6504317" cy="1200329"/>
          </a:xfrm>
          <a:prstGeom prst="rect">
            <a:avLst/>
          </a:prstGeom>
        </p:spPr>
        <p:txBody>
          <a:bodyPr wrap="square">
            <a:spAutoFit/>
          </a:bodyPr>
          <a:lstStyle/>
          <a:p>
            <a:r>
              <a:rPr lang="ru-RU" sz="2400" b="1" dirty="0" smtClean="0">
                <a:solidFill>
                  <a:srgbClr val="002060"/>
                </a:solidFill>
              </a:rPr>
              <a:t>Жалобы – 7,    отказано - 7</a:t>
            </a:r>
          </a:p>
          <a:p>
            <a:r>
              <a:rPr lang="ru-RU" sz="2400" b="1" dirty="0" smtClean="0">
                <a:solidFill>
                  <a:srgbClr val="002060"/>
                </a:solidFill>
              </a:rPr>
              <a:t>Ходатайства о продлении – 155, отказано – 15, отзыв жалобы – 15 (</a:t>
            </a:r>
            <a:r>
              <a:rPr lang="en-US" sz="2400" b="1" dirty="0" smtClean="0">
                <a:solidFill>
                  <a:srgbClr val="002060"/>
                </a:solidFill>
              </a:rPr>
              <a:t>&lt;</a:t>
            </a:r>
            <a:r>
              <a:rPr lang="ru-RU" sz="2400" b="1" dirty="0" smtClean="0">
                <a:solidFill>
                  <a:srgbClr val="002060"/>
                </a:solidFill>
              </a:rPr>
              <a:t>20%)</a:t>
            </a:r>
            <a:endParaRPr lang="ru-RU" sz="2400" b="1" dirty="0">
              <a:solidFill>
                <a:srgbClr val="002060"/>
              </a:solidFill>
            </a:endParaRPr>
          </a:p>
        </p:txBody>
      </p:sp>
    </p:spTree>
    <p:extLst>
      <p:ext uri="{BB962C8B-B14F-4D97-AF65-F5344CB8AC3E}">
        <p14:creationId xmlns:p14="http://schemas.microsoft.com/office/powerpoint/2010/main" val="37013174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Рисунок 28" descr="gerbnso1.png"/>
          <p:cNvPicPr>
            <a:picLocks noChangeAspect="1"/>
          </p:cNvPicPr>
          <p:nvPr/>
        </p:nvPicPr>
        <p:blipFill>
          <a:blip r:embed="rId2"/>
          <a:stretch>
            <a:fillRect/>
          </a:stretch>
        </p:blipFill>
        <p:spPr>
          <a:xfrm>
            <a:off x="82738" y="105376"/>
            <a:ext cx="500927" cy="611131"/>
          </a:xfrm>
          <a:prstGeom prst="rect">
            <a:avLst/>
          </a:prstGeom>
        </p:spPr>
      </p:pic>
      <p:sp>
        <p:nvSpPr>
          <p:cNvPr id="32" name="Subtitle 2"/>
          <p:cNvSpPr txBox="1">
            <a:spLocks/>
          </p:cNvSpPr>
          <p:nvPr/>
        </p:nvSpPr>
        <p:spPr>
          <a:xfrm>
            <a:off x="614009" y="106257"/>
            <a:ext cx="1614842" cy="608118"/>
          </a:xfrm>
          <a:prstGeom prst="rect">
            <a:avLst/>
          </a:prstGeom>
        </p:spPr>
        <p:txBody>
          <a:bodyPr vert="horz" lIns="91440" tIns="45720" rIns="91440" bIns="45720" rtlCol="0">
            <a:noAutofit/>
          </a:bodyPr>
          <a:lstStyle/>
          <a:p>
            <a:pPr marL="0" marR="0" lvl="0" indent="0" defTabSz="914400" rtl="0" eaLnBrk="1" fontAlgn="auto" latinLnBrk="0" hangingPunct="1">
              <a:lnSpc>
                <a:spcPct val="150000"/>
              </a:lnSpc>
              <a:spcAft>
                <a:spcPts val="0"/>
              </a:spcAft>
              <a:buClrTx/>
              <a:buSzTx/>
              <a:buFont typeface="Arial" panose="020B0604020202020204" pitchFamily="34" charset="0"/>
              <a:buNone/>
              <a:tabLst/>
              <a:defRPr/>
            </a:pPr>
            <a:r>
              <a:rPr kumimoji="0" lang="ru-RU" sz="700" b="1" i="0" u="none" strike="noStrike" kern="1200" cap="none" normalizeH="0" baseline="0" noProof="0" dirty="0" smtClean="0">
                <a:ln>
                  <a:noFill/>
                </a:ln>
                <a:solidFill>
                  <a:schemeClr val="bg1"/>
                </a:solidFill>
                <a:effectLst/>
                <a:uLnTx/>
                <a:uFillTx/>
                <a:cs typeface="Arial" pitchFamily="34" charset="0"/>
              </a:rPr>
              <a:t>ИНСПЕКЦИЯ </a:t>
            </a:r>
            <a:r>
              <a:rPr lang="ru-RU" sz="700" b="1" dirty="0" smtClean="0">
                <a:solidFill>
                  <a:schemeClr val="bg1"/>
                </a:solidFill>
                <a:cs typeface="Arial" pitchFamily="34" charset="0"/>
              </a:rPr>
              <a:t>ГОСУДАРСТВЕННОГО</a:t>
            </a:r>
          </a:p>
          <a:p>
            <a:pPr marL="0" marR="0" lvl="0" indent="0" defTabSz="914400" rtl="0" eaLnBrk="1" fontAlgn="auto" latinLnBrk="0" hangingPunct="1">
              <a:lnSpc>
                <a:spcPct val="150000"/>
              </a:lnSpc>
              <a:spcAft>
                <a:spcPts val="0"/>
              </a:spcAft>
              <a:buClrTx/>
              <a:buSzTx/>
              <a:buFont typeface="Arial" panose="020B0604020202020204" pitchFamily="34" charset="0"/>
              <a:buNone/>
              <a:tabLst/>
              <a:defRPr/>
            </a:pPr>
            <a:r>
              <a:rPr lang="ru-RU" sz="700" b="1" dirty="0" smtClean="0">
                <a:solidFill>
                  <a:schemeClr val="bg1"/>
                </a:solidFill>
                <a:cs typeface="Arial" pitchFamily="34" charset="0"/>
              </a:rPr>
              <a:t>СТРОИТЕЛЬНОГО НАДЗОРА</a:t>
            </a:r>
          </a:p>
          <a:p>
            <a:pPr marL="0" marR="0" lvl="0" indent="0" defTabSz="914400" rtl="0" eaLnBrk="1" fontAlgn="auto" latinLnBrk="0" hangingPunct="1">
              <a:lnSpc>
                <a:spcPct val="150000"/>
              </a:lnSpc>
              <a:spcAft>
                <a:spcPts val="0"/>
              </a:spcAft>
              <a:buClrTx/>
              <a:buSzTx/>
              <a:buFont typeface="Arial" panose="020B0604020202020204" pitchFamily="34" charset="0"/>
              <a:buNone/>
              <a:tabLst/>
              <a:defRPr/>
            </a:pPr>
            <a:r>
              <a:rPr kumimoji="0" lang="ru-RU" sz="700" b="1" i="0" u="none" strike="noStrike" kern="1200" cap="none" normalizeH="0" baseline="0" noProof="0" dirty="0" smtClean="0">
                <a:ln>
                  <a:noFill/>
                </a:ln>
                <a:solidFill>
                  <a:schemeClr val="bg1"/>
                </a:solidFill>
                <a:effectLst/>
                <a:uLnTx/>
                <a:uFillTx/>
                <a:cs typeface="Arial" pitchFamily="34" charset="0"/>
              </a:rPr>
              <a:t>НОВОСИБИРСКОЙ ОБЛАСТИ</a:t>
            </a:r>
            <a:endParaRPr kumimoji="0" lang="en-US" sz="700" b="1" i="0" u="none" strike="noStrike" kern="1200" cap="none" normalizeH="0" baseline="0" noProof="0" dirty="0">
              <a:ln>
                <a:noFill/>
              </a:ln>
              <a:solidFill>
                <a:schemeClr val="bg1"/>
              </a:solidFill>
              <a:effectLst/>
              <a:uLnTx/>
              <a:uFillTx/>
              <a:cs typeface="Arial" pitchFamily="34" charset="0"/>
            </a:endParaRPr>
          </a:p>
        </p:txBody>
      </p:sp>
      <p:sp>
        <p:nvSpPr>
          <p:cNvPr id="33" name="TextBox 32"/>
          <p:cNvSpPr txBox="1"/>
          <p:nvPr/>
        </p:nvSpPr>
        <p:spPr>
          <a:xfrm>
            <a:off x="6685808" y="4743390"/>
            <a:ext cx="2458192" cy="400110"/>
          </a:xfrm>
          <a:prstGeom prst="rect">
            <a:avLst/>
          </a:prstGeom>
          <a:noFill/>
        </p:spPr>
        <p:txBody>
          <a:bodyPr wrap="square" rtlCol="0">
            <a:spAutoFit/>
          </a:bodyPr>
          <a:lstStyle/>
          <a:p>
            <a:pPr algn="r"/>
            <a:r>
              <a:rPr lang="en-US" sz="2000" b="1" dirty="0" smtClean="0">
                <a:solidFill>
                  <a:schemeClr val="bg1"/>
                </a:solidFill>
              </a:rPr>
              <a:t>www.gsn.nso.ru</a:t>
            </a:r>
            <a:endParaRPr lang="ru-RU" sz="2000" b="1" dirty="0">
              <a:solidFill>
                <a:schemeClr val="bg1"/>
              </a:solidFill>
            </a:endParaRPr>
          </a:p>
        </p:txBody>
      </p:sp>
      <p:sp>
        <p:nvSpPr>
          <p:cNvPr id="34" name="TextBox 33"/>
          <p:cNvSpPr txBox="1"/>
          <p:nvPr/>
        </p:nvSpPr>
        <p:spPr>
          <a:xfrm>
            <a:off x="1319843" y="948904"/>
            <a:ext cx="7563436" cy="4524315"/>
          </a:xfrm>
          <a:prstGeom prst="rect">
            <a:avLst/>
          </a:prstGeom>
          <a:noFill/>
        </p:spPr>
        <p:txBody>
          <a:bodyPr wrap="square" rtlCol="0">
            <a:spAutoFit/>
          </a:bodyPr>
          <a:lstStyle/>
          <a:p>
            <a:pPr algn="just"/>
            <a:r>
              <a:rPr lang="ru-RU" b="1" dirty="0" smtClean="0">
                <a:solidFill>
                  <a:srgbClr val="1F5480"/>
                </a:solidFill>
                <a:cs typeface="Arial" pitchFamily="34" charset="0"/>
              </a:rPr>
              <a:t>	</a:t>
            </a:r>
          </a:p>
          <a:p>
            <a:pPr algn="just"/>
            <a:r>
              <a:rPr lang="ru-RU" b="1" dirty="0" smtClean="0">
                <a:solidFill>
                  <a:srgbClr val="FF0000"/>
                </a:solidFill>
                <a:cs typeface="Arial" pitchFamily="34" charset="0"/>
              </a:rPr>
              <a:t>Не подписано УКЭП или УНЭП </a:t>
            </a:r>
            <a:r>
              <a:rPr lang="ru-RU" b="1" dirty="0" smtClean="0">
                <a:solidFill>
                  <a:srgbClr val="002060"/>
                </a:solidFill>
                <a:cs typeface="Arial" pitchFamily="34" charset="0"/>
              </a:rPr>
              <a:t>– 6</a:t>
            </a:r>
          </a:p>
          <a:p>
            <a:pPr algn="just"/>
            <a:endParaRPr lang="ru-RU" b="1" dirty="0" smtClean="0">
              <a:solidFill>
                <a:srgbClr val="002060"/>
              </a:solidFill>
              <a:cs typeface="Arial" pitchFamily="34" charset="0"/>
            </a:endParaRPr>
          </a:p>
          <a:p>
            <a:pPr algn="just"/>
            <a:r>
              <a:rPr lang="ru-RU" b="1" dirty="0">
                <a:solidFill>
                  <a:srgbClr val="002060"/>
                </a:solidFill>
                <a:cs typeface="Arial" pitchFamily="34" charset="0"/>
              </a:rPr>
              <a:t>ч</a:t>
            </a:r>
            <a:r>
              <a:rPr lang="ru-RU" b="1" dirty="0" smtClean="0">
                <a:solidFill>
                  <a:srgbClr val="002060"/>
                </a:solidFill>
                <a:cs typeface="Arial" pitchFamily="34" charset="0"/>
              </a:rPr>
              <a:t>.1 ст. </a:t>
            </a:r>
            <a:r>
              <a:rPr lang="ru-RU" b="1" dirty="0">
                <a:solidFill>
                  <a:srgbClr val="002060"/>
                </a:solidFill>
                <a:cs typeface="Arial" pitchFamily="34" charset="0"/>
              </a:rPr>
              <a:t>40. </a:t>
            </a:r>
            <a:r>
              <a:rPr lang="ru-RU" b="1" dirty="0" smtClean="0">
                <a:solidFill>
                  <a:srgbClr val="002060"/>
                </a:solidFill>
                <a:cs typeface="Arial" pitchFamily="34" charset="0"/>
              </a:rPr>
              <a:t> 248-ФЗ при </a:t>
            </a:r>
            <a:r>
              <a:rPr lang="ru-RU" b="1" dirty="0">
                <a:solidFill>
                  <a:srgbClr val="002060"/>
                </a:solidFill>
                <a:cs typeface="Arial" pitchFamily="34" charset="0"/>
              </a:rPr>
              <a:t>подаче жалобы организацией она должна быть подписана усиленной квалифицированной электронной подписью.</a:t>
            </a:r>
          </a:p>
          <a:p>
            <a:pPr algn="just"/>
            <a:endParaRPr lang="ru-RU" b="1" dirty="0">
              <a:solidFill>
                <a:srgbClr val="002060"/>
              </a:solidFill>
              <a:cs typeface="Arial" pitchFamily="34" charset="0"/>
            </a:endParaRPr>
          </a:p>
          <a:p>
            <a:pPr algn="just"/>
            <a:r>
              <a:rPr lang="ru-RU" b="1" dirty="0">
                <a:solidFill>
                  <a:srgbClr val="002060"/>
                </a:solidFill>
                <a:cs typeface="Arial" pitchFamily="34" charset="0"/>
              </a:rPr>
              <a:t>Постановление Правительства РФ от 10.03.2022 </a:t>
            </a:r>
            <a:r>
              <a:rPr lang="ru-RU" b="1" dirty="0" smtClean="0">
                <a:solidFill>
                  <a:srgbClr val="002060"/>
                </a:solidFill>
                <a:cs typeface="Arial" pitchFamily="34" charset="0"/>
              </a:rPr>
              <a:t>№336: </a:t>
            </a:r>
            <a:r>
              <a:rPr lang="ru-RU" b="1" dirty="0">
                <a:solidFill>
                  <a:srgbClr val="002060"/>
                </a:solidFill>
                <a:cs typeface="Arial" pitchFamily="34" charset="0"/>
              </a:rPr>
              <a:t>д</a:t>
            </a:r>
            <a:r>
              <a:rPr lang="ru-RU" b="1" dirty="0" smtClean="0">
                <a:solidFill>
                  <a:srgbClr val="002060"/>
                </a:solidFill>
                <a:cs typeface="Arial" pitchFamily="34" charset="0"/>
              </a:rPr>
              <a:t>о </a:t>
            </a:r>
            <a:r>
              <a:rPr lang="ru-RU" b="1" dirty="0">
                <a:solidFill>
                  <a:srgbClr val="002060"/>
                </a:solidFill>
                <a:cs typeface="Arial" pitchFamily="34" charset="0"/>
              </a:rPr>
              <a:t>2030 года жалоба </a:t>
            </a:r>
            <a:r>
              <a:rPr lang="ru-RU" b="1" dirty="0" smtClean="0">
                <a:solidFill>
                  <a:srgbClr val="002060"/>
                </a:solidFill>
                <a:cs typeface="Arial" pitchFamily="34" charset="0"/>
              </a:rPr>
              <a:t>… подписывается </a:t>
            </a:r>
            <a:r>
              <a:rPr lang="ru-RU" b="1" dirty="0">
                <a:solidFill>
                  <a:srgbClr val="002060"/>
                </a:solidFill>
                <a:cs typeface="Arial" pitchFamily="34" charset="0"/>
              </a:rPr>
              <a:t>усиленной квалифицированной электронной подписью, усиленной неквалифицированной электронной </a:t>
            </a:r>
            <a:r>
              <a:rPr lang="ru-RU" b="1" dirty="0" smtClean="0">
                <a:solidFill>
                  <a:srgbClr val="002060"/>
                </a:solidFill>
                <a:cs typeface="Arial" pitchFamily="34" charset="0"/>
              </a:rPr>
              <a:t>подписью … </a:t>
            </a:r>
            <a:r>
              <a:rPr lang="ru-RU" b="1" dirty="0">
                <a:solidFill>
                  <a:srgbClr val="002060"/>
                </a:solidFill>
                <a:cs typeface="Arial" pitchFamily="34" charset="0"/>
              </a:rPr>
              <a:t>или простой электронной подписью физического лица, в том числе действующего от имени юридического лица (руководителя либо лица, которому делегированы соответствующие </a:t>
            </a:r>
            <a:r>
              <a:rPr lang="ru-RU" b="1" dirty="0" smtClean="0">
                <a:solidFill>
                  <a:srgbClr val="002060"/>
                </a:solidFill>
                <a:cs typeface="Arial" pitchFamily="34" charset="0"/>
              </a:rPr>
              <a:t>полномочия) … или </a:t>
            </a:r>
            <a:r>
              <a:rPr lang="ru-RU" b="1" dirty="0">
                <a:solidFill>
                  <a:srgbClr val="002060"/>
                </a:solidFill>
                <a:cs typeface="Arial" pitchFamily="34" charset="0"/>
              </a:rPr>
              <a:t>являющегося индивидуальным предпринимателем.</a:t>
            </a:r>
          </a:p>
          <a:p>
            <a:pPr algn="just"/>
            <a:endParaRPr lang="ru-RU" b="1" dirty="0" smtClean="0">
              <a:solidFill>
                <a:srgbClr val="002060"/>
              </a:solidFill>
              <a:cs typeface="Arial" pitchFamily="34" charset="0"/>
            </a:endParaRPr>
          </a:p>
          <a:p>
            <a:pPr algn="just"/>
            <a:endParaRPr lang="ru-RU" b="1" dirty="0">
              <a:solidFill>
                <a:srgbClr val="002060"/>
              </a:solidFill>
              <a:cs typeface="Arial" pitchFamily="34" charset="0"/>
            </a:endParaRPr>
          </a:p>
          <a:p>
            <a:pPr algn="just"/>
            <a:endParaRPr lang="ru-RU" b="1" dirty="0" smtClean="0">
              <a:solidFill>
                <a:srgbClr val="002060"/>
              </a:solidFill>
              <a:cs typeface="Arial" pitchFamily="34" charset="0"/>
            </a:endParaRPr>
          </a:p>
        </p:txBody>
      </p:sp>
      <p:sp>
        <p:nvSpPr>
          <p:cNvPr id="39" name="Title 1"/>
          <p:cNvSpPr>
            <a:spLocks noGrp="1"/>
          </p:cNvSpPr>
          <p:nvPr>
            <p:ph type="title"/>
          </p:nvPr>
        </p:nvSpPr>
        <p:spPr>
          <a:xfrm>
            <a:off x="2849706" y="1"/>
            <a:ext cx="5500664" cy="786160"/>
          </a:xfrm>
        </p:spPr>
        <p:txBody>
          <a:bodyPr>
            <a:normAutofit/>
          </a:bodyPr>
          <a:lstStyle/>
          <a:p>
            <a:pPr algn="ctr"/>
            <a:r>
              <a:rPr lang="ru-RU" sz="2000" b="1" dirty="0" smtClean="0">
                <a:solidFill>
                  <a:srgbClr val="1F5480"/>
                </a:solidFill>
                <a:latin typeface="+mn-lt"/>
                <a:ea typeface="+mn-ea"/>
                <a:cs typeface="Arial" pitchFamily="34" charset="0"/>
              </a:rPr>
              <a:t>Основания для отказа в продлении срока исполнения предписания</a:t>
            </a:r>
            <a:endParaRPr lang="en-US" sz="2000" b="1" dirty="0">
              <a:solidFill>
                <a:srgbClr val="1F5480"/>
              </a:solidFill>
              <a:latin typeface="+mn-lt"/>
              <a:ea typeface="+mn-ea"/>
              <a:cs typeface="Arial" pitchFamily="34" charset="0"/>
            </a:endParaRPr>
          </a:p>
        </p:txBody>
      </p:sp>
    </p:spTree>
    <p:extLst>
      <p:ext uri="{BB962C8B-B14F-4D97-AF65-F5344CB8AC3E}">
        <p14:creationId xmlns:p14="http://schemas.microsoft.com/office/powerpoint/2010/main" val="31808126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Рисунок 28" descr="gerbnso1.png"/>
          <p:cNvPicPr>
            <a:picLocks noChangeAspect="1"/>
          </p:cNvPicPr>
          <p:nvPr/>
        </p:nvPicPr>
        <p:blipFill>
          <a:blip r:embed="rId2"/>
          <a:stretch>
            <a:fillRect/>
          </a:stretch>
        </p:blipFill>
        <p:spPr>
          <a:xfrm>
            <a:off x="82738" y="105376"/>
            <a:ext cx="500927" cy="611131"/>
          </a:xfrm>
          <a:prstGeom prst="rect">
            <a:avLst/>
          </a:prstGeom>
        </p:spPr>
      </p:pic>
      <p:sp>
        <p:nvSpPr>
          <p:cNvPr id="32" name="Subtitle 2"/>
          <p:cNvSpPr txBox="1">
            <a:spLocks/>
          </p:cNvSpPr>
          <p:nvPr/>
        </p:nvSpPr>
        <p:spPr>
          <a:xfrm>
            <a:off x="614009" y="106257"/>
            <a:ext cx="1614842" cy="608118"/>
          </a:xfrm>
          <a:prstGeom prst="rect">
            <a:avLst/>
          </a:prstGeom>
        </p:spPr>
        <p:txBody>
          <a:bodyPr vert="horz" lIns="91440" tIns="45720" rIns="91440" bIns="45720" rtlCol="0">
            <a:noAutofit/>
          </a:bodyPr>
          <a:lstStyle/>
          <a:p>
            <a:pPr marL="0" marR="0" lvl="0" indent="0" defTabSz="914400" rtl="0" eaLnBrk="1" fontAlgn="auto" latinLnBrk="0" hangingPunct="1">
              <a:lnSpc>
                <a:spcPct val="150000"/>
              </a:lnSpc>
              <a:spcAft>
                <a:spcPts val="0"/>
              </a:spcAft>
              <a:buClrTx/>
              <a:buSzTx/>
              <a:buFont typeface="Arial" panose="020B0604020202020204" pitchFamily="34" charset="0"/>
              <a:buNone/>
              <a:tabLst/>
              <a:defRPr/>
            </a:pPr>
            <a:r>
              <a:rPr kumimoji="0" lang="ru-RU" sz="700" b="1" i="0" u="none" strike="noStrike" kern="1200" cap="none" normalizeH="0" baseline="0" noProof="0" dirty="0" smtClean="0">
                <a:ln>
                  <a:noFill/>
                </a:ln>
                <a:solidFill>
                  <a:schemeClr val="bg1"/>
                </a:solidFill>
                <a:effectLst/>
                <a:uLnTx/>
                <a:uFillTx/>
                <a:cs typeface="Arial" pitchFamily="34" charset="0"/>
              </a:rPr>
              <a:t>ИНСПЕКЦИЯ </a:t>
            </a:r>
            <a:r>
              <a:rPr lang="ru-RU" sz="700" b="1" dirty="0" smtClean="0">
                <a:solidFill>
                  <a:schemeClr val="bg1"/>
                </a:solidFill>
                <a:cs typeface="Arial" pitchFamily="34" charset="0"/>
              </a:rPr>
              <a:t>ГОСУДАРСТВЕННОГО</a:t>
            </a:r>
          </a:p>
          <a:p>
            <a:pPr marL="0" marR="0" lvl="0" indent="0" defTabSz="914400" rtl="0" eaLnBrk="1" fontAlgn="auto" latinLnBrk="0" hangingPunct="1">
              <a:lnSpc>
                <a:spcPct val="150000"/>
              </a:lnSpc>
              <a:spcAft>
                <a:spcPts val="0"/>
              </a:spcAft>
              <a:buClrTx/>
              <a:buSzTx/>
              <a:buFont typeface="Arial" panose="020B0604020202020204" pitchFamily="34" charset="0"/>
              <a:buNone/>
              <a:tabLst/>
              <a:defRPr/>
            </a:pPr>
            <a:r>
              <a:rPr lang="ru-RU" sz="700" b="1" dirty="0" smtClean="0">
                <a:solidFill>
                  <a:schemeClr val="bg1"/>
                </a:solidFill>
                <a:cs typeface="Arial" pitchFamily="34" charset="0"/>
              </a:rPr>
              <a:t>СТРОИТЕЛЬНОГО НАДЗОРА</a:t>
            </a:r>
          </a:p>
          <a:p>
            <a:pPr marL="0" marR="0" lvl="0" indent="0" defTabSz="914400" rtl="0" eaLnBrk="1" fontAlgn="auto" latinLnBrk="0" hangingPunct="1">
              <a:lnSpc>
                <a:spcPct val="150000"/>
              </a:lnSpc>
              <a:spcAft>
                <a:spcPts val="0"/>
              </a:spcAft>
              <a:buClrTx/>
              <a:buSzTx/>
              <a:buFont typeface="Arial" panose="020B0604020202020204" pitchFamily="34" charset="0"/>
              <a:buNone/>
              <a:tabLst/>
              <a:defRPr/>
            </a:pPr>
            <a:r>
              <a:rPr kumimoji="0" lang="ru-RU" sz="700" b="1" i="0" u="none" strike="noStrike" kern="1200" cap="none" normalizeH="0" baseline="0" noProof="0" dirty="0" smtClean="0">
                <a:ln>
                  <a:noFill/>
                </a:ln>
                <a:solidFill>
                  <a:schemeClr val="bg1"/>
                </a:solidFill>
                <a:effectLst/>
                <a:uLnTx/>
                <a:uFillTx/>
                <a:cs typeface="Arial" pitchFamily="34" charset="0"/>
              </a:rPr>
              <a:t>НОВОСИБИРСКОЙ ОБЛАСТИ</a:t>
            </a:r>
            <a:endParaRPr kumimoji="0" lang="en-US" sz="700" b="1" i="0" u="none" strike="noStrike" kern="1200" cap="none" normalizeH="0" baseline="0" noProof="0" dirty="0">
              <a:ln>
                <a:noFill/>
              </a:ln>
              <a:solidFill>
                <a:schemeClr val="bg1"/>
              </a:solidFill>
              <a:effectLst/>
              <a:uLnTx/>
              <a:uFillTx/>
              <a:cs typeface="Arial" pitchFamily="34" charset="0"/>
            </a:endParaRPr>
          </a:p>
        </p:txBody>
      </p:sp>
      <p:sp>
        <p:nvSpPr>
          <p:cNvPr id="33" name="TextBox 32"/>
          <p:cNvSpPr txBox="1"/>
          <p:nvPr/>
        </p:nvSpPr>
        <p:spPr>
          <a:xfrm>
            <a:off x="6685808" y="4743390"/>
            <a:ext cx="2458192" cy="400110"/>
          </a:xfrm>
          <a:prstGeom prst="rect">
            <a:avLst/>
          </a:prstGeom>
          <a:noFill/>
        </p:spPr>
        <p:txBody>
          <a:bodyPr wrap="square" rtlCol="0">
            <a:spAutoFit/>
          </a:bodyPr>
          <a:lstStyle/>
          <a:p>
            <a:pPr algn="r"/>
            <a:r>
              <a:rPr lang="en-US" sz="2000" b="1" dirty="0" smtClean="0">
                <a:solidFill>
                  <a:schemeClr val="bg1"/>
                </a:solidFill>
              </a:rPr>
              <a:t>www.gsn.nso.ru</a:t>
            </a:r>
            <a:endParaRPr lang="ru-RU" sz="2000" b="1" dirty="0">
              <a:solidFill>
                <a:schemeClr val="bg1"/>
              </a:solidFill>
            </a:endParaRPr>
          </a:p>
        </p:txBody>
      </p:sp>
      <p:sp>
        <p:nvSpPr>
          <p:cNvPr id="34" name="TextBox 33"/>
          <p:cNvSpPr txBox="1"/>
          <p:nvPr/>
        </p:nvSpPr>
        <p:spPr>
          <a:xfrm>
            <a:off x="1319843" y="948904"/>
            <a:ext cx="7563436" cy="2862322"/>
          </a:xfrm>
          <a:prstGeom prst="rect">
            <a:avLst/>
          </a:prstGeom>
          <a:noFill/>
        </p:spPr>
        <p:txBody>
          <a:bodyPr wrap="square" rtlCol="0">
            <a:spAutoFit/>
          </a:bodyPr>
          <a:lstStyle/>
          <a:p>
            <a:pPr algn="just"/>
            <a:r>
              <a:rPr lang="ru-RU" b="1" dirty="0" smtClean="0">
                <a:solidFill>
                  <a:srgbClr val="1F5480"/>
                </a:solidFill>
                <a:cs typeface="Arial" pitchFamily="34" charset="0"/>
              </a:rPr>
              <a:t>	</a:t>
            </a:r>
          </a:p>
          <a:p>
            <a:pPr algn="just"/>
            <a:r>
              <a:rPr lang="ru-RU" b="1" dirty="0" smtClean="0">
                <a:solidFill>
                  <a:srgbClr val="FF0000"/>
                </a:solidFill>
                <a:cs typeface="Arial" pitchFamily="34" charset="0"/>
              </a:rPr>
              <a:t>В ходатайстве отсутствуют обоснования необходимости продления срока исполнения предписания </a:t>
            </a:r>
            <a:r>
              <a:rPr lang="ru-RU" b="1" dirty="0">
                <a:solidFill>
                  <a:srgbClr val="FF0000"/>
                </a:solidFill>
                <a:cs typeface="Arial" pitchFamily="34" charset="0"/>
              </a:rPr>
              <a:t>– 4</a:t>
            </a:r>
          </a:p>
          <a:p>
            <a:pPr algn="just"/>
            <a:endParaRPr lang="ru-RU" b="1" dirty="0" smtClean="0">
              <a:solidFill>
                <a:srgbClr val="002060"/>
              </a:solidFill>
              <a:cs typeface="Arial" pitchFamily="34" charset="0"/>
            </a:endParaRPr>
          </a:p>
          <a:p>
            <a:pPr algn="just"/>
            <a:r>
              <a:rPr lang="ru-RU" b="1" dirty="0">
                <a:solidFill>
                  <a:srgbClr val="002060"/>
                </a:solidFill>
                <a:cs typeface="Arial" pitchFamily="34" charset="0"/>
              </a:rPr>
              <a:t>ч</a:t>
            </a:r>
            <a:r>
              <a:rPr lang="ru-RU" b="1" dirty="0" smtClean="0">
                <a:solidFill>
                  <a:srgbClr val="002060"/>
                </a:solidFill>
                <a:cs typeface="Arial" pitchFamily="34" charset="0"/>
              </a:rPr>
              <a:t>. 1 ст. 93 248-ФЗ </a:t>
            </a:r>
            <a:r>
              <a:rPr lang="ru-RU" b="1" dirty="0" smtClean="0">
                <a:solidFill>
                  <a:srgbClr val="C00000"/>
                </a:solidFill>
                <a:cs typeface="Arial" pitchFamily="34" charset="0"/>
              </a:rPr>
              <a:t>при </a:t>
            </a:r>
            <a:r>
              <a:rPr lang="ru-RU" b="1" dirty="0">
                <a:solidFill>
                  <a:srgbClr val="C00000"/>
                </a:solidFill>
                <a:cs typeface="Arial" pitchFamily="34" charset="0"/>
              </a:rPr>
              <a:t>наличии обстоятельств</a:t>
            </a:r>
            <a:r>
              <a:rPr lang="ru-RU" b="1" dirty="0">
                <a:solidFill>
                  <a:srgbClr val="002060"/>
                </a:solidFill>
                <a:cs typeface="Arial" pitchFamily="34" charset="0"/>
              </a:rPr>
              <a:t>, вследствие которых исполнение решения невозможно в установленные сроки, уполномоченное должностное лицо контрольного (надзорного) органа </a:t>
            </a:r>
            <a:r>
              <a:rPr lang="ru-RU" b="1" dirty="0">
                <a:solidFill>
                  <a:srgbClr val="C00000"/>
                </a:solidFill>
                <a:cs typeface="Arial" pitchFamily="34" charset="0"/>
              </a:rPr>
              <a:t>может </a:t>
            </a:r>
            <a:r>
              <a:rPr lang="ru-RU" b="1" dirty="0">
                <a:solidFill>
                  <a:srgbClr val="002060"/>
                </a:solidFill>
                <a:cs typeface="Arial" pitchFamily="34" charset="0"/>
              </a:rPr>
              <a:t>отсрочить исполнение решения на срок до одного года, о чем принимается соответствующее </a:t>
            </a:r>
            <a:r>
              <a:rPr lang="ru-RU" b="1" dirty="0" smtClean="0">
                <a:solidFill>
                  <a:srgbClr val="002060"/>
                </a:solidFill>
                <a:cs typeface="Arial" pitchFamily="34" charset="0"/>
              </a:rPr>
              <a:t>решение</a:t>
            </a:r>
            <a:endParaRPr lang="ru-RU" b="1" dirty="0">
              <a:solidFill>
                <a:srgbClr val="002060"/>
              </a:solidFill>
              <a:cs typeface="Arial" pitchFamily="34" charset="0"/>
            </a:endParaRPr>
          </a:p>
          <a:p>
            <a:pPr algn="just"/>
            <a:endParaRPr lang="ru-RU" b="1" dirty="0" smtClean="0">
              <a:solidFill>
                <a:srgbClr val="002060"/>
              </a:solidFill>
              <a:cs typeface="Arial" pitchFamily="34" charset="0"/>
            </a:endParaRPr>
          </a:p>
        </p:txBody>
      </p:sp>
      <p:sp>
        <p:nvSpPr>
          <p:cNvPr id="39" name="Title 1"/>
          <p:cNvSpPr>
            <a:spLocks noGrp="1"/>
          </p:cNvSpPr>
          <p:nvPr>
            <p:ph type="title"/>
          </p:nvPr>
        </p:nvSpPr>
        <p:spPr>
          <a:xfrm>
            <a:off x="2849706" y="1"/>
            <a:ext cx="5500664" cy="786160"/>
          </a:xfrm>
        </p:spPr>
        <p:txBody>
          <a:bodyPr>
            <a:normAutofit/>
          </a:bodyPr>
          <a:lstStyle/>
          <a:p>
            <a:pPr algn="ctr"/>
            <a:r>
              <a:rPr lang="ru-RU" sz="2000" b="1" dirty="0" smtClean="0">
                <a:solidFill>
                  <a:srgbClr val="1F5480"/>
                </a:solidFill>
                <a:latin typeface="+mn-lt"/>
                <a:ea typeface="+mn-ea"/>
                <a:cs typeface="Arial" pitchFamily="34" charset="0"/>
              </a:rPr>
              <a:t>Основания для отказа в продлении срока исполнения предписания</a:t>
            </a:r>
            <a:endParaRPr lang="en-US" sz="2000" b="1" dirty="0">
              <a:solidFill>
                <a:srgbClr val="1F5480"/>
              </a:solidFill>
              <a:latin typeface="+mn-lt"/>
              <a:ea typeface="+mn-ea"/>
              <a:cs typeface="Arial" pitchFamily="34" charset="0"/>
            </a:endParaRPr>
          </a:p>
        </p:txBody>
      </p:sp>
    </p:spTree>
    <p:extLst>
      <p:ext uri="{BB962C8B-B14F-4D97-AF65-F5344CB8AC3E}">
        <p14:creationId xmlns:p14="http://schemas.microsoft.com/office/powerpoint/2010/main" val="33591606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Рисунок 28" descr="gerbnso1.png"/>
          <p:cNvPicPr>
            <a:picLocks noChangeAspect="1"/>
          </p:cNvPicPr>
          <p:nvPr/>
        </p:nvPicPr>
        <p:blipFill>
          <a:blip r:embed="rId2"/>
          <a:stretch>
            <a:fillRect/>
          </a:stretch>
        </p:blipFill>
        <p:spPr>
          <a:xfrm>
            <a:off x="82738" y="105376"/>
            <a:ext cx="500927" cy="611131"/>
          </a:xfrm>
          <a:prstGeom prst="rect">
            <a:avLst/>
          </a:prstGeom>
        </p:spPr>
      </p:pic>
      <p:sp>
        <p:nvSpPr>
          <p:cNvPr id="32" name="Subtitle 2"/>
          <p:cNvSpPr txBox="1">
            <a:spLocks/>
          </p:cNvSpPr>
          <p:nvPr/>
        </p:nvSpPr>
        <p:spPr>
          <a:xfrm>
            <a:off x="614009" y="106257"/>
            <a:ext cx="1614842" cy="608118"/>
          </a:xfrm>
          <a:prstGeom prst="rect">
            <a:avLst/>
          </a:prstGeom>
        </p:spPr>
        <p:txBody>
          <a:bodyPr vert="horz" lIns="91440" tIns="45720" rIns="91440" bIns="45720" rtlCol="0">
            <a:noAutofit/>
          </a:bodyPr>
          <a:lstStyle/>
          <a:p>
            <a:pPr marL="0" marR="0" lvl="0" indent="0" defTabSz="914400" rtl="0" eaLnBrk="1" fontAlgn="auto" latinLnBrk="0" hangingPunct="1">
              <a:lnSpc>
                <a:spcPct val="150000"/>
              </a:lnSpc>
              <a:spcAft>
                <a:spcPts val="0"/>
              </a:spcAft>
              <a:buClrTx/>
              <a:buSzTx/>
              <a:buFont typeface="Arial" panose="020B0604020202020204" pitchFamily="34" charset="0"/>
              <a:buNone/>
              <a:tabLst/>
              <a:defRPr/>
            </a:pPr>
            <a:r>
              <a:rPr kumimoji="0" lang="ru-RU" sz="700" b="1" i="0" u="none" strike="noStrike" kern="1200" cap="none" normalizeH="0" baseline="0" noProof="0" dirty="0" smtClean="0">
                <a:ln>
                  <a:noFill/>
                </a:ln>
                <a:solidFill>
                  <a:schemeClr val="bg1"/>
                </a:solidFill>
                <a:effectLst/>
                <a:uLnTx/>
                <a:uFillTx/>
                <a:cs typeface="Arial" pitchFamily="34" charset="0"/>
              </a:rPr>
              <a:t>ИНСПЕКЦИЯ </a:t>
            </a:r>
            <a:r>
              <a:rPr lang="ru-RU" sz="700" b="1" dirty="0" smtClean="0">
                <a:solidFill>
                  <a:schemeClr val="bg1"/>
                </a:solidFill>
                <a:cs typeface="Arial" pitchFamily="34" charset="0"/>
              </a:rPr>
              <a:t>ГОСУДАРСТВЕННОГО</a:t>
            </a:r>
          </a:p>
          <a:p>
            <a:pPr marL="0" marR="0" lvl="0" indent="0" defTabSz="914400" rtl="0" eaLnBrk="1" fontAlgn="auto" latinLnBrk="0" hangingPunct="1">
              <a:lnSpc>
                <a:spcPct val="150000"/>
              </a:lnSpc>
              <a:spcAft>
                <a:spcPts val="0"/>
              </a:spcAft>
              <a:buClrTx/>
              <a:buSzTx/>
              <a:buFont typeface="Arial" panose="020B0604020202020204" pitchFamily="34" charset="0"/>
              <a:buNone/>
              <a:tabLst/>
              <a:defRPr/>
            </a:pPr>
            <a:r>
              <a:rPr lang="ru-RU" sz="700" b="1" dirty="0" smtClean="0">
                <a:solidFill>
                  <a:schemeClr val="bg1"/>
                </a:solidFill>
                <a:cs typeface="Arial" pitchFamily="34" charset="0"/>
              </a:rPr>
              <a:t>СТРОИТЕЛЬНОГО НАДЗОРА</a:t>
            </a:r>
          </a:p>
          <a:p>
            <a:pPr marL="0" marR="0" lvl="0" indent="0" defTabSz="914400" rtl="0" eaLnBrk="1" fontAlgn="auto" latinLnBrk="0" hangingPunct="1">
              <a:lnSpc>
                <a:spcPct val="150000"/>
              </a:lnSpc>
              <a:spcAft>
                <a:spcPts val="0"/>
              </a:spcAft>
              <a:buClrTx/>
              <a:buSzTx/>
              <a:buFont typeface="Arial" panose="020B0604020202020204" pitchFamily="34" charset="0"/>
              <a:buNone/>
              <a:tabLst/>
              <a:defRPr/>
            </a:pPr>
            <a:r>
              <a:rPr kumimoji="0" lang="ru-RU" sz="700" b="1" i="0" u="none" strike="noStrike" kern="1200" cap="none" normalizeH="0" baseline="0" noProof="0" dirty="0" smtClean="0">
                <a:ln>
                  <a:noFill/>
                </a:ln>
                <a:solidFill>
                  <a:schemeClr val="bg1"/>
                </a:solidFill>
                <a:effectLst/>
                <a:uLnTx/>
                <a:uFillTx/>
                <a:cs typeface="Arial" pitchFamily="34" charset="0"/>
              </a:rPr>
              <a:t>НОВОСИБИРСКОЙ ОБЛАСТИ</a:t>
            </a:r>
            <a:endParaRPr kumimoji="0" lang="en-US" sz="700" b="1" i="0" u="none" strike="noStrike" kern="1200" cap="none" normalizeH="0" baseline="0" noProof="0" dirty="0">
              <a:ln>
                <a:noFill/>
              </a:ln>
              <a:solidFill>
                <a:schemeClr val="bg1"/>
              </a:solidFill>
              <a:effectLst/>
              <a:uLnTx/>
              <a:uFillTx/>
              <a:cs typeface="Arial" pitchFamily="34" charset="0"/>
            </a:endParaRPr>
          </a:p>
        </p:txBody>
      </p:sp>
      <p:sp>
        <p:nvSpPr>
          <p:cNvPr id="33" name="TextBox 32"/>
          <p:cNvSpPr txBox="1"/>
          <p:nvPr/>
        </p:nvSpPr>
        <p:spPr>
          <a:xfrm>
            <a:off x="6685808" y="4743390"/>
            <a:ext cx="2458192" cy="400110"/>
          </a:xfrm>
          <a:prstGeom prst="rect">
            <a:avLst/>
          </a:prstGeom>
          <a:noFill/>
        </p:spPr>
        <p:txBody>
          <a:bodyPr wrap="square" rtlCol="0">
            <a:spAutoFit/>
          </a:bodyPr>
          <a:lstStyle/>
          <a:p>
            <a:pPr algn="r"/>
            <a:r>
              <a:rPr lang="en-US" sz="2000" b="1" dirty="0" smtClean="0">
                <a:solidFill>
                  <a:schemeClr val="bg1"/>
                </a:solidFill>
              </a:rPr>
              <a:t>www.gsn.nso.ru</a:t>
            </a:r>
            <a:endParaRPr lang="ru-RU" sz="2000" b="1" dirty="0">
              <a:solidFill>
                <a:schemeClr val="bg1"/>
              </a:solidFill>
            </a:endParaRPr>
          </a:p>
        </p:txBody>
      </p:sp>
      <p:sp>
        <p:nvSpPr>
          <p:cNvPr id="34" name="TextBox 33"/>
          <p:cNvSpPr txBox="1"/>
          <p:nvPr/>
        </p:nvSpPr>
        <p:spPr>
          <a:xfrm>
            <a:off x="1319843" y="948904"/>
            <a:ext cx="7563436" cy="2862322"/>
          </a:xfrm>
          <a:prstGeom prst="rect">
            <a:avLst/>
          </a:prstGeom>
          <a:noFill/>
        </p:spPr>
        <p:txBody>
          <a:bodyPr wrap="square" rtlCol="0">
            <a:spAutoFit/>
          </a:bodyPr>
          <a:lstStyle/>
          <a:p>
            <a:pPr algn="just"/>
            <a:r>
              <a:rPr lang="ru-RU" b="1" dirty="0" smtClean="0">
                <a:solidFill>
                  <a:srgbClr val="1F5480"/>
                </a:solidFill>
                <a:cs typeface="Arial" pitchFamily="34" charset="0"/>
              </a:rPr>
              <a:t>	</a:t>
            </a:r>
          </a:p>
          <a:p>
            <a:pPr algn="just"/>
            <a:r>
              <a:rPr lang="ru-RU" b="1" dirty="0">
                <a:solidFill>
                  <a:srgbClr val="FF0000"/>
                </a:solidFill>
                <a:cs typeface="Arial" pitchFamily="34" charset="0"/>
              </a:rPr>
              <a:t>Срок истек, </a:t>
            </a:r>
            <a:r>
              <a:rPr lang="ru-RU" b="1" dirty="0" smtClean="0">
                <a:solidFill>
                  <a:srgbClr val="FF0000"/>
                </a:solidFill>
                <a:cs typeface="Arial" pitchFamily="34" charset="0"/>
              </a:rPr>
              <a:t>проведено КНМ по контролю исполнения предписания, </a:t>
            </a:r>
            <a:r>
              <a:rPr lang="ru-RU" b="1" dirty="0">
                <a:solidFill>
                  <a:srgbClr val="FF0000"/>
                </a:solidFill>
                <a:cs typeface="Arial" pitchFamily="34" charset="0"/>
              </a:rPr>
              <a:t>выдано новое предписание – 1</a:t>
            </a:r>
          </a:p>
          <a:p>
            <a:pPr algn="just"/>
            <a:endParaRPr lang="ru-RU" b="1" dirty="0" smtClean="0">
              <a:solidFill>
                <a:srgbClr val="002060"/>
              </a:solidFill>
              <a:cs typeface="Arial" pitchFamily="34" charset="0"/>
            </a:endParaRPr>
          </a:p>
          <a:p>
            <a:pPr algn="just"/>
            <a:r>
              <a:rPr lang="ru-RU" b="1" dirty="0">
                <a:solidFill>
                  <a:srgbClr val="002060"/>
                </a:solidFill>
                <a:cs typeface="Arial" pitchFamily="34" charset="0"/>
              </a:rPr>
              <a:t>ч</a:t>
            </a:r>
            <a:r>
              <a:rPr lang="ru-RU" b="1" dirty="0" smtClean="0">
                <a:solidFill>
                  <a:srgbClr val="002060"/>
                </a:solidFill>
                <a:cs typeface="Arial" pitchFamily="34" charset="0"/>
              </a:rPr>
              <a:t>. 2 </a:t>
            </a:r>
            <a:r>
              <a:rPr lang="ru-RU" b="1" dirty="0">
                <a:solidFill>
                  <a:srgbClr val="002060"/>
                </a:solidFill>
                <a:cs typeface="Arial" pitchFamily="34" charset="0"/>
              </a:rPr>
              <a:t>ст. 95 248-ФЗ </a:t>
            </a:r>
            <a:r>
              <a:rPr lang="ru-RU" b="1" dirty="0" smtClean="0">
                <a:solidFill>
                  <a:srgbClr val="002060"/>
                </a:solidFill>
                <a:cs typeface="Arial" pitchFamily="34" charset="0"/>
              </a:rPr>
              <a:t>в </a:t>
            </a:r>
            <a:r>
              <a:rPr lang="ru-RU" b="1" dirty="0">
                <a:solidFill>
                  <a:srgbClr val="002060"/>
                </a:solidFill>
                <a:cs typeface="Arial" pitchFamily="34" charset="0"/>
              </a:rPr>
              <a:t>случае, если по итогам проведения контрольного (надзорного) </a:t>
            </a:r>
            <a:r>
              <a:rPr lang="ru-RU" b="1" dirty="0" smtClean="0">
                <a:solidFill>
                  <a:srgbClr val="002060"/>
                </a:solidFill>
                <a:cs typeface="Arial" pitchFamily="34" charset="0"/>
              </a:rPr>
              <a:t>мероприятия по контролю  исполнения предписания </a:t>
            </a:r>
            <a:r>
              <a:rPr lang="ru-RU" b="1" dirty="0">
                <a:solidFill>
                  <a:srgbClr val="002060"/>
                </a:solidFill>
                <a:cs typeface="Arial" pitchFamily="34" charset="0"/>
              </a:rPr>
              <a:t>будет установлено, что решение не исполнено или исполнено ненадлежащим образом, </a:t>
            </a:r>
            <a:r>
              <a:rPr lang="ru-RU" b="1" dirty="0" smtClean="0">
                <a:solidFill>
                  <a:srgbClr val="002060"/>
                </a:solidFill>
                <a:cs typeface="Arial" pitchFamily="34" charset="0"/>
              </a:rPr>
              <a:t>КНО </a:t>
            </a:r>
            <a:r>
              <a:rPr lang="ru-RU" b="1" dirty="0">
                <a:solidFill>
                  <a:srgbClr val="002060"/>
                </a:solidFill>
                <a:cs typeface="Arial" pitchFamily="34" charset="0"/>
              </a:rPr>
              <a:t>вновь выдает контролируемому лицу </a:t>
            </a:r>
            <a:r>
              <a:rPr lang="ru-RU" b="1" dirty="0" smtClean="0">
                <a:solidFill>
                  <a:srgbClr val="002060"/>
                </a:solidFill>
                <a:cs typeface="Arial" pitchFamily="34" charset="0"/>
              </a:rPr>
              <a:t>предписание, </a:t>
            </a:r>
            <a:r>
              <a:rPr lang="ru-RU" b="1" dirty="0">
                <a:solidFill>
                  <a:srgbClr val="002060"/>
                </a:solidFill>
                <a:cs typeface="Arial" pitchFamily="34" charset="0"/>
              </a:rPr>
              <a:t>с указанием новых сроков его исполнения. </a:t>
            </a:r>
            <a:endParaRPr lang="ru-RU" b="1" dirty="0" smtClean="0">
              <a:solidFill>
                <a:srgbClr val="002060"/>
              </a:solidFill>
              <a:cs typeface="Arial" pitchFamily="34" charset="0"/>
            </a:endParaRPr>
          </a:p>
          <a:p>
            <a:pPr algn="just"/>
            <a:endParaRPr lang="ru-RU" b="1" dirty="0">
              <a:solidFill>
                <a:srgbClr val="002060"/>
              </a:solidFill>
              <a:cs typeface="Arial" pitchFamily="34" charset="0"/>
            </a:endParaRPr>
          </a:p>
        </p:txBody>
      </p:sp>
      <p:sp>
        <p:nvSpPr>
          <p:cNvPr id="39" name="Title 1"/>
          <p:cNvSpPr>
            <a:spLocks noGrp="1"/>
          </p:cNvSpPr>
          <p:nvPr>
            <p:ph type="title"/>
          </p:nvPr>
        </p:nvSpPr>
        <p:spPr>
          <a:xfrm>
            <a:off x="2849706" y="1"/>
            <a:ext cx="5500664" cy="786160"/>
          </a:xfrm>
        </p:spPr>
        <p:txBody>
          <a:bodyPr>
            <a:normAutofit/>
          </a:bodyPr>
          <a:lstStyle/>
          <a:p>
            <a:pPr algn="ctr"/>
            <a:r>
              <a:rPr lang="ru-RU" sz="2000" b="1" dirty="0" smtClean="0">
                <a:solidFill>
                  <a:srgbClr val="1F5480"/>
                </a:solidFill>
                <a:latin typeface="+mn-lt"/>
                <a:ea typeface="+mn-ea"/>
                <a:cs typeface="Arial" pitchFamily="34" charset="0"/>
              </a:rPr>
              <a:t>Основания для отказа в продлении срока исполнения предписания</a:t>
            </a:r>
            <a:endParaRPr lang="en-US" sz="2000" b="1" dirty="0">
              <a:solidFill>
                <a:srgbClr val="1F5480"/>
              </a:solidFill>
              <a:latin typeface="+mn-lt"/>
              <a:ea typeface="+mn-ea"/>
              <a:cs typeface="Arial" pitchFamily="34" charset="0"/>
            </a:endParaRPr>
          </a:p>
        </p:txBody>
      </p:sp>
    </p:spTree>
    <p:extLst>
      <p:ext uri="{BB962C8B-B14F-4D97-AF65-F5344CB8AC3E}">
        <p14:creationId xmlns:p14="http://schemas.microsoft.com/office/powerpoint/2010/main" val="35925962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6685808" y="4743390"/>
            <a:ext cx="2458192" cy="400110"/>
          </a:xfrm>
          <a:prstGeom prst="rect">
            <a:avLst/>
          </a:prstGeom>
          <a:noFill/>
        </p:spPr>
        <p:txBody>
          <a:bodyPr wrap="square" rtlCol="0">
            <a:spAutoFit/>
          </a:bodyPr>
          <a:lstStyle/>
          <a:p>
            <a:pPr algn="r"/>
            <a:r>
              <a:rPr lang="en-US" sz="2000" b="1" dirty="0" smtClean="0">
                <a:solidFill>
                  <a:schemeClr val="bg1"/>
                </a:solidFill>
              </a:rPr>
              <a:t>www.gsn.nso.ru</a:t>
            </a:r>
            <a:endParaRPr lang="ru-RU" sz="2000" b="1" dirty="0">
              <a:solidFill>
                <a:schemeClr val="bg1"/>
              </a:solidFill>
            </a:endParaRPr>
          </a:p>
        </p:txBody>
      </p:sp>
      <p:grpSp>
        <p:nvGrpSpPr>
          <p:cNvPr id="32" name="Группа 31"/>
          <p:cNvGrpSpPr/>
          <p:nvPr/>
        </p:nvGrpSpPr>
        <p:grpSpPr>
          <a:xfrm>
            <a:off x="82738" y="105376"/>
            <a:ext cx="2146113" cy="611131"/>
            <a:chOff x="82738" y="105376"/>
            <a:chExt cx="2146113" cy="611131"/>
          </a:xfrm>
        </p:grpSpPr>
        <p:pic>
          <p:nvPicPr>
            <p:cNvPr id="30" name="Рисунок 29" descr="gerbnso1.png"/>
            <p:cNvPicPr>
              <a:picLocks noChangeAspect="1"/>
            </p:cNvPicPr>
            <p:nvPr/>
          </p:nvPicPr>
          <p:blipFill>
            <a:blip r:embed="rId2"/>
            <a:stretch>
              <a:fillRect/>
            </a:stretch>
          </p:blipFill>
          <p:spPr>
            <a:xfrm>
              <a:off x="82738" y="105376"/>
              <a:ext cx="500927" cy="611131"/>
            </a:xfrm>
            <a:prstGeom prst="rect">
              <a:avLst/>
            </a:prstGeom>
          </p:spPr>
        </p:pic>
        <p:sp>
          <p:nvSpPr>
            <p:cNvPr id="31" name="Subtitle 2"/>
            <p:cNvSpPr txBox="1">
              <a:spLocks/>
            </p:cNvSpPr>
            <p:nvPr/>
          </p:nvSpPr>
          <p:spPr>
            <a:xfrm>
              <a:off x="614009" y="106257"/>
              <a:ext cx="1614842" cy="608118"/>
            </a:xfrm>
            <a:prstGeom prst="rect">
              <a:avLst/>
            </a:prstGeom>
          </p:spPr>
          <p:txBody>
            <a:bodyPr vert="horz" lIns="91440" tIns="45720" rIns="91440" bIns="45720" rtlCol="0">
              <a:noAutofit/>
            </a:bodyPr>
            <a:lstStyle/>
            <a:p>
              <a:pPr marL="0" marR="0" lvl="0" indent="0" defTabSz="914400" rtl="0" eaLnBrk="1" fontAlgn="auto" latinLnBrk="0" hangingPunct="1">
                <a:lnSpc>
                  <a:spcPct val="150000"/>
                </a:lnSpc>
                <a:spcAft>
                  <a:spcPts val="0"/>
                </a:spcAft>
                <a:buClrTx/>
                <a:buSzTx/>
                <a:buFont typeface="Arial" panose="020B0604020202020204" pitchFamily="34" charset="0"/>
                <a:buNone/>
                <a:tabLst/>
                <a:defRPr/>
              </a:pPr>
              <a:r>
                <a:rPr kumimoji="0" lang="ru-RU" sz="700" b="1" i="0" u="none" strike="noStrike" kern="1200" cap="none" normalizeH="0" baseline="0" noProof="0" dirty="0" smtClean="0">
                  <a:ln>
                    <a:noFill/>
                  </a:ln>
                  <a:solidFill>
                    <a:schemeClr val="bg1"/>
                  </a:solidFill>
                  <a:effectLst/>
                  <a:uLnTx/>
                  <a:uFillTx/>
                  <a:cs typeface="Arial" pitchFamily="34" charset="0"/>
                </a:rPr>
                <a:t>ИНСПЕКЦИЯ </a:t>
              </a:r>
              <a:r>
                <a:rPr lang="ru-RU" sz="700" b="1" dirty="0" smtClean="0">
                  <a:solidFill>
                    <a:schemeClr val="bg1"/>
                  </a:solidFill>
                  <a:cs typeface="Arial" pitchFamily="34" charset="0"/>
                </a:rPr>
                <a:t>ГОСУДАРСТВЕННОГО</a:t>
              </a:r>
            </a:p>
            <a:p>
              <a:pPr marL="0" marR="0" lvl="0" indent="0" defTabSz="914400" rtl="0" eaLnBrk="1" fontAlgn="auto" latinLnBrk="0" hangingPunct="1">
                <a:lnSpc>
                  <a:spcPct val="150000"/>
                </a:lnSpc>
                <a:spcAft>
                  <a:spcPts val="0"/>
                </a:spcAft>
                <a:buClrTx/>
                <a:buSzTx/>
                <a:buFont typeface="Arial" panose="020B0604020202020204" pitchFamily="34" charset="0"/>
                <a:buNone/>
                <a:tabLst/>
                <a:defRPr/>
              </a:pPr>
              <a:r>
                <a:rPr lang="ru-RU" sz="700" b="1" dirty="0" smtClean="0">
                  <a:solidFill>
                    <a:schemeClr val="bg1"/>
                  </a:solidFill>
                  <a:cs typeface="Arial" pitchFamily="34" charset="0"/>
                </a:rPr>
                <a:t>СТРОИТЕЛЬНОГО НАДЗОРА</a:t>
              </a:r>
            </a:p>
            <a:p>
              <a:pPr marL="0" marR="0" lvl="0" indent="0" defTabSz="914400" rtl="0" eaLnBrk="1" fontAlgn="auto" latinLnBrk="0" hangingPunct="1">
                <a:lnSpc>
                  <a:spcPct val="150000"/>
                </a:lnSpc>
                <a:spcAft>
                  <a:spcPts val="0"/>
                </a:spcAft>
                <a:buClrTx/>
                <a:buSzTx/>
                <a:buFont typeface="Arial" panose="020B0604020202020204" pitchFamily="34" charset="0"/>
                <a:buNone/>
                <a:tabLst/>
                <a:defRPr/>
              </a:pPr>
              <a:r>
                <a:rPr kumimoji="0" lang="ru-RU" sz="700" b="1" i="0" u="none" strike="noStrike" kern="1200" cap="none" normalizeH="0" baseline="0" noProof="0" dirty="0" smtClean="0">
                  <a:ln>
                    <a:noFill/>
                  </a:ln>
                  <a:solidFill>
                    <a:schemeClr val="bg1"/>
                  </a:solidFill>
                  <a:effectLst/>
                  <a:uLnTx/>
                  <a:uFillTx/>
                  <a:cs typeface="Arial" pitchFamily="34" charset="0"/>
                </a:rPr>
                <a:t>НОВОСИБИРСКОЙ ОБЛАСТИ</a:t>
              </a:r>
              <a:endParaRPr kumimoji="0" lang="en-US" sz="700" b="1" i="0" u="none" strike="noStrike" kern="1200" cap="none" normalizeH="0" baseline="0" noProof="0" dirty="0">
                <a:ln>
                  <a:noFill/>
                </a:ln>
                <a:solidFill>
                  <a:schemeClr val="bg1"/>
                </a:solidFill>
                <a:effectLst/>
                <a:uLnTx/>
                <a:uFillTx/>
                <a:cs typeface="Arial" pitchFamily="34" charset="0"/>
              </a:endParaRPr>
            </a:p>
          </p:txBody>
        </p:sp>
      </p:grpSp>
      <p:sp>
        <p:nvSpPr>
          <p:cNvPr id="33" name="TextBox 32"/>
          <p:cNvSpPr txBox="1"/>
          <p:nvPr/>
        </p:nvSpPr>
        <p:spPr>
          <a:xfrm>
            <a:off x="2562045" y="1215964"/>
            <a:ext cx="6349042" cy="3170099"/>
          </a:xfrm>
          <a:prstGeom prst="rect">
            <a:avLst/>
          </a:prstGeom>
          <a:noFill/>
        </p:spPr>
        <p:txBody>
          <a:bodyPr wrap="square" rtlCol="0">
            <a:spAutoFit/>
          </a:bodyPr>
          <a:lstStyle/>
          <a:p>
            <a:pPr algn="ctr"/>
            <a:r>
              <a:rPr lang="ru-RU" sz="2000" b="1" dirty="0" smtClean="0">
                <a:solidFill>
                  <a:schemeClr val="accent5">
                    <a:lumMod val="50000"/>
                  </a:schemeClr>
                </a:solidFill>
                <a:ea typeface="+mj-ea"/>
                <a:cs typeface="Arial" pitchFamily="34" charset="0"/>
              </a:rPr>
              <a:t>судебное </a:t>
            </a:r>
            <a:r>
              <a:rPr lang="ru-RU" sz="2000" b="1" dirty="0">
                <a:solidFill>
                  <a:schemeClr val="accent5">
                    <a:lumMod val="50000"/>
                  </a:schemeClr>
                </a:solidFill>
                <a:ea typeface="+mj-ea"/>
                <a:cs typeface="Arial" pitchFamily="34" charset="0"/>
              </a:rPr>
              <a:t>обжалование решений контрольного (надзорного) органа, действий (бездействия) его должностных лиц возможно </a:t>
            </a:r>
            <a:endParaRPr lang="ru-RU" sz="2000" b="1" dirty="0" smtClean="0">
              <a:solidFill>
                <a:schemeClr val="accent5">
                  <a:lumMod val="50000"/>
                </a:schemeClr>
              </a:solidFill>
              <a:ea typeface="+mj-ea"/>
              <a:cs typeface="Arial" pitchFamily="34" charset="0"/>
            </a:endParaRPr>
          </a:p>
          <a:p>
            <a:pPr algn="ctr"/>
            <a:r>
              <a:rPr lang="ru-RU" sz="2000" b="1" dirty="0" smtClean="0">
                <a:solidFill>
                  <a:srgbClr val="C00000"/>
                </a:solidFill>
                <a:ea typeface="+mj-ea"/>
                <a:cs typeface="Arial" pitchFamily="34" charset="0"/>
              </a:rPr>
              <a:t>только </a:t>
            </a:r>
            <a:r>
              <a:rPr lang="ru-RU" sz="2000" b="1" dirty="0">
                <a:solidFill>
                  <a:srgbClr val="C00000"/>
                </a:solidFill>
                <a:ea typeface="+mj-ea"/>
                <a:cs typeface="Arial" pitchFamily="34" charset="0"/>
              </a:rPr>
              <a:t>после их досудебного </a:t>
            </a:r>
            <a:r>
              <a:rPr lang="ru-RU" sz="2000" b="1" dirty="0" smtClean="0">
                <a:solidFill>
                  <a:srgbClr val="C00000"/>
                </a:solidFill>
                <a:ea typeface="+mj-ea"/>
                <a:cs typeface="Arial" pitchFamily="34" charset="0"/>
              </a:rPr>
              <a:t>обжалования</a:t>
            </a:r>
            <a:r>
              <a:rPr lang="ru-RU" sz="2000" b="1" dirty="0" smtClean="0">
                <a:solidFill>
                  <a:schemeClr val="accent5">
                    <a:lumMod val="50000"/>
                  </a:schemeClr>
                </a:solidFill>
                <a:ea typeface="+mj-ea"/>
                <a:cs typeface="Arial" pitchFamily="34" charset="0"/>
              </a:rPr>
              <a:t>. </a:t>
            </a:r>
          </a:p>
          <a:p>
            <a:pPr algn="ctr"/>
            <a:r>
              <a:rPr lang="ru-RU" sz="2000" b="1" dirty="0" smtClean="0">
                <a:solidFill>
                  <a:schemeClr val="accent5">
                    <a:lumMod val="50000"/>
                  </a:schemeClr>
                </a:solidFill>
                <a:ea typeface="+mj-ea"/>
                <a:cs typeface="Arial" pitchFamily="34" charset="0"/>
              </a:rPr>
              <a:t>Часть </a:t>
            </a:r>
            <a:r>
              <a:rPr lang="ru-RU" sz="2000" b="1" dirty="0">
                <a:solidFill>
                  <a:schemeClr val="accent5">
                    <a:lumMod val="50000"/>
                  </a:schemeClr>
                </a:solidFill>
                <a:ea typeface="+mj-ea"/>
                <a:cs typeface="Arial" pitchFamily="34" charset="0"/>
              </a:rPr>
              <a:t>2 ст. 39 </a:t>
            </a:r>
            <a:r>
              <a:rPr lang="ru-RU" sz="2000" b="1" dirty="0" smtClean="0">
                <a:solidFill>
                  <a:schemeClr val="accent5">
                    <a:lumMod val="50000"/>
                  </a:schemeClr>
                </a:solidFill>
                <a:ea typeface="+mj-ea"/>
                <a:cs typeface="Arial" pitchFamily="34" charset="0"/>
              </a:rPr>
              <a:t>для регионального государственного строительного надзора вступила </a:t>
            </a:r>
            <a:r>
              <a:rPr lang="ru-RU" sz="2000" b="1" dirty="0">
                <a:solidFill>
                  <a:schemeClr val="accent5">
                    <a:lumMod val="50000"/>
                  </a:schemeClr>
                </a:solidFill>
                <a:ea typeface="+mj-ea"/>
                <a:cs typeface="Arial" pitchFamily="34" charset="0"/>
              </a:rPr>
              <a:t>в силу с </a:t>
            </a:r>
            <a:r>
              <a:rPr lang="ru-RU" sz="2000" b="1" dirty="0">
                <a:solidFill>
                  <a:srgbClr val="C00000"/>
                </a:solidFill>
                <a:ea typeface="+mj-ea"/>
                <a:cs typeface="Arial" pitchFamily="34" charset="0"/>
              </a:rPr>
              <a:t>01.01.2023</a:t>
            </a:r>
            <a:r>
              <a:rPr lang="ru-RU" sz="2000" b="1" dirty="0" smtClean="0">
                <a:solidFill>
                  <a:srgbClr val="C00000"/>
                </a:solidFill>
                <a:ea typeface="+mj-ea"/>
                <a:cs typeface="Arial" pitchFamily="34" charset="0"/>
              </a:rPr>
              <a:t>.</a:t>
            </a:r>
          </a:p>
          <a:p>
            <a:pPr algn="ctr"/>
            <a:endParaRPr lang="ru-RU" sz="2000" b="1" dirty="0">
              <a:solidFill>
                <a:srgbClr val="C00000"/>
              </a:solidFill>
              <a:ea typeface="+mj-ea"/>
              <a:cs typeface="Arial" pitchFamily="34" charset="0"/>
            </a:endParaRPr>
          </a:p>
          <a:p>
            <a:pPr algn="ctr"/>
            <a:r>
              <a:rPr lang="ru-RU" sz="2000" b="1" dirty="0">
                <a:solidFill>
                  <a:schemeClr val="accent5">
                    <a:lumMod val="50000"/>
                  </a:schemeClr>
                </a:solidFill>
                <a:ea typeface="+mj-ea"/>
                <a:cs typeface="Arial" pitchFamily="34" charset="0"/>
              </a:rPr>
              <a:t> В ГИС ТОР КНД создана подсистема досудебного обжалования.</a:t>
            </a:r>
          </a:p>
          <a:p>
            <a:pPr algn="ctr"/>
            <a:endParaRPr lang="ru-RU" sz="2000" b="1" dirty="0">
              <a:solidFill>
                <a:schemeClr val="accent5">
                  <a:lumMod val="50000"/>
                </a:schemeClr>
              </a:solidFill>
              <a:ea typeface="+mj-ea"/>
              <a:cs typeface="Arial"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38" y="1332366"/>
            <a:ext cx="2306482" cy="2425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899140" y="106257"/>
            <a:ext cx="3519577" cy="646331"/>
          </a:xfrm>
          <a:prstGeom prst="rect">
            <a:avLst/>
          </a:prstGeom>
        </p:spPr>
        <p:txBody>
          <a:bodyPr wrap="square">
            <a:spAutoFit/>
          </a:bodyPr>
          <a:lstStyle/>
          <a:p>
            <a:pPr algn="ctr"/>
            <a:r>
              <a:rPr lang="ru-RU" b="1" dirty="0" smtClean="0">
                <a:solidFill>
                  <a:srgbClr val="1F5480"/>
                </a:solidFill>
                <a:cs typeface="Arial" pitchFamily="34" charset="0"/>
              </a:rPr>
              <a:t>Часть 2 статьи 39</a:t>
            </a:r>
          </a:p>
          <a:p>
            <a:pPr algn="ctr"/>
            <a:r>
              <a:rPr lang="ru-RU" b="1" dirty="0" smtClean="0">
                <a:solidFill>
                  <a:srgbClr val="1F5480"/>
                </a:solidFill>
                <a:cs typeface="Arial" pitchFamily="34" charset="0"/>
              </a:rPr>
              <a:t>Федерального </a:t>
            </a:r>
            <a:r>
              <a:rPr lang="ru-RU" b="1" dirty="0">
                <a:solidFill>
                  <a:srgbClr val="1F5480"/>
                </a:solidFill>
                <a:cs typeface="Arial" pitchFamily="34" charset="0"/>
              </a:rPr>
              <a:t>закона №248-ФЗ </a:t>
            </a:r>
            <a:endParaRPr lang="ru-RU" dirty="0"/>
          </a:p>
        </p:txBody>
      </p:sp>
    </p:spTree>
    <p:extLst>
      <p:ext uri="{BB962C8B-B14F-4D97-AF65-F5344CB8AC3E}">
        <p14:creationId xmlns:p14="http://schemas.microsoft.com/office/powerpoint/2010/main" val="41916635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Рисунок 28" descr="gerbnso1.png"/>
          <p:cNvPicPr>
            <a:picLocks noChangeAspect="1"/>
          </p:cNvPicPr>
          <p:nvPr/>
        </p:nvPicPr>
        <p:blipFill>
          <a:blip r:embed="rId2"/>
          <a:stretch>
            <a:fillRect/>
          </a:stretch>
        </p:blipFill>
        <p:spPr>
          <a:xfrm>
            <a:off x="82738" y="105376"/>
            <a:ext cx="500927" cy="611131"/>
          </a:xfrm>
          <a:prstGeom prst="rect">
            <a:avLst/>
          </a:prstGeom>
        </p:spPr>
      </p:pic>
      <p:sp>
        <p:nvSpPr>
          <p:cNvPr id="32" name="Subtitle 2"/>
          <p:cNvSpPr txBox="1">
            <a:spLocks/>
          </p:cNvSpPr>
          <p:nvPr/>
        </p:nvSpPr>
        <p:spPr>
          <a:xfrm>
            <a:off x="614009" y="106257"/>
            <a:ext cx="1614842" cy="608118"/>
          </a:xfrm>
          <a:prstGeom prst="rect">
            <a:avLst/>
          </a:prstGeom>
        </p:spPr>
        <p:txBody>
          <a:bodyPr vert="horz" lIns="91440" tIns="45720" rIns="91440" bIns="45720" rtlCol="0">
            <a:noAutofit/>
          </a:bodyPr>
          <a:lstStyle/>
          <a:p>
            <a:pPr marL="0" marR="0" lvl="0" indent="0" defTabSz="914400" rtl="0" eaLnBrk="1" fontAlgn="auto" latinLnBrk="0" hangingPunct="1">
              <a:lnSpc>
                <a:spcPct val="150000"/>
              </a:lnSpc>
              <a:spcAft>
                <a:spcPts val="0"/>
              </a:spcAft>
              <a:buClrTx/>
              <a:buSzTx/>
              <a:buFont typeface="Arial" panose="020B0604020202020204" pitchFamily="34" charset="0"/>
              <a:buNone/>
              <a:tabLst/>
              <a:defRPr/>
            </a:pPr>
            <a:r>
              <a:rPr kumimoji="0" lang="ru-RU" sz="700" b="1" i="0" u="none" strike="noStrike" kern="1200" cap="none" normalizeH="0" baseline="0" noProof="0" dirty="0" smtClean="0">
                <a:ln>
                  <a:noFill/>
                </a:ln>
                <a:solidFill>
                  <a:schemeClr val="bg1"/>
                </a:solidFill>
                <a:effectLst/>
                <a:uLnTx/>
                <a:uFillTx/>
                <a:cs typeface="Arial" pitchFamily="34" charset="0"/>
              </a:rPr>
              <a:t>ИНСПЕКЦИЯ </a:t>
            </a:r>
            <a:r>
              <a:rPr lang="ru-RU" sz="700" b="1" dirty="0" smtClean="0">
                <a:solidFill>
                  <a:schemeClr val="bg1"/>
                </a:solidFill>
                <a:cs typeface="Arial" pitchFamily="34" charset="0"/>
              </a:rPr>
              <a:t>ГОСУДАРСТВЕННОГО</a:t>
            </a:r>
          </a:p>
          <a:p>
            <a:pPr marL="0" marR="0" lvl="0" indent="0" defTabSz="914400" rtl="0" eaLnBrk="1" fontAlgn="auto" latinLnBrk="0" hangingPunct="1">
              <a:lnSpc>
                <a:spcPct val="150000"/>
              </a:lnSpc>
              <a:spcAft>
                <a:spcPts val="0"/>
              </a:spcAft>
              <a:buClrTx/>
              <a:buSzTx/>
              <a:buFont typeface="Arial" panose="020B0604020202020204" pitchFamily="34" charset="0"/>
              <a:buNone/>
              <a:tabLst/>
              <a:defRPr/>
            </a:pPr>
            <a:r>
              <a:rPr lang="ru-RU" sz="700" b="1" dirty="0" smtClean="0">
                <a:solidFill>
                  <a:schemeClr val="bg1"/>
                </a:solidFill>
                <a:cs typeface="Arial" pitchFamily="34" charset="0"/>
              </a:rPr>
              <a:t>СТРОИТЕЛЬНОГО НАДЗОРА</a:t>
            </a:r>
          </a:p>
          <a:p>
            <a:pPr marL="0" marR="0" lvl="0" indent="0" defTabSz="914400" rtl="0" eaLnBrk="1" fontAlgn="auto" latinLnBrk="0" hangingPunct="1">
              <a:lnSpc>
                <a:spcPct val="150000"/>
              </a:lnSpc>
              <a:spcAft>
                <a:spcPts val="0"/>
              </a:spcAft>
              <a:buClrTx/>
              <a:buSzTx/>
              <a:buFont typeface="Arial" panose="020B0604020202020204" pitchFamily="34" charset="0"/>
              <a:buNone/>
              <a:tabLst/>
              <a:defRPr/>
            </a:pPr>
            <a:r>
              <a:rPr kumimoji="0" lang="ru-RU" sz="700" b="1" i="0" u="none" strike="noStrike" kern="1200" cap="none" normalizeH="0" baseline="0" noProof="0" dirty="0" smtClean="0">
                <a:ln>
                  <a:noFill/>
                </a:ln>
                <a:solidFill>
                  <a:schemeClr val="bg1"/>
                </a:solidFill>
                <a:effectLst/>
                <a:uLnTx/>
                <a:uFillTx/>
                <a:cs typeface="Arial" pitchFamily="34" charset="0"/>
              </a:rPr>
              <a:t>НОВОСИБИРСКОЙ ОБЛАСТИ</a:t>
            </a:r>
            <a:endParaRPr kumimoji="0" lang="en-US" sz="700" b="1" i="0" u="none" strike="noStrike" kern="1200" cap="none" normalizeH="0" baseline="0" noProof="0" dirty="0">
              <a:ln>
                <a:noFill/>
              </a:ln>
              <a:solidFill>
                <a:schemeClr val="bg1"/>
              </a:solidFill>
              <a:effectLst/>
              <a:uLnTx/>
              <a:uFillTx/>
              <a:cs typeface="Arial" pitchFamily="34" charset="0"/>
            </a:endParaRPr>
          </a:p>
        </p:txBody>
      </p:sp>
      <p:sp>
        <p:nvSpPr>
          <p:cNvPr id="33" name="TextBox 32"/>
          <p:cNvSpPr txBox="1"/>
          <p:nvPr/>
        </p:nvSpPr>
        <p:spPr>
          <a:xfrm>
            <a:off x="6685808" y="4743390"/>
            <a:ext cx="2458192" cy="400110"/>
          </a:xfrm>
          <a:prstGeom prst="rect">
            <a:avLst/>
          </a:prstGeom>
          <a:noFill/>
        </p:spPr>
        <p:txBody>
          <a:bodyPr wrap="square" rtlCol="0">
            <a:spAutoFit/>
          </a:bodyPr>
          <a:lstStyle/>
          <a:p>
            <a:pPr algn="r"/>
            <a:r>
              <a:rPr lang="en-US" sz="2000" b="1" dirty="0" smtClean="0">
                <a:solidFill>
                  <a:schemeClr val="bg1"/>
                </a:solidFill>
              </a:rPr>
              <a:t>www.gsn.nso.ru</a:t>
            </a:r>
            <a:endParaRPr lang="ru-RU" sz="2000" b="1" dirty="0">
              <a:solidFill>
                <a:schemeClr val="bg1"/>
              </a:solidFill>
            </a:endParaRPr>
          </a:p>
        </p:txBody>
      </p:sp>
      <p:sp>
        <p:nvSpPr>
          <p:cNvPr id="34" name="TextBox 33"/>
          <p:cNvSpPr txBox="1"/>
          <p:nvPr/>
        </p:nvSpPr>
        <p:spPr>
          <a:xfrm>
            <a:off x="1319843" y="948904"/>
            <a:ext cx="7563436" cy="3416320"/>
          </a:xfrm>
          <a:prstGeom prst="rect">
            <a:avLst/>
          </a:prstGeom>
          <a:noFill/>
        </p:spPr>
        <p:txBody>
          <a:bodyPr wrap="square" rtlCol="0">
            <a:spAutoFit/>
          </a:bodyPr>
          <a:lstStyle/>
          <a:p>
            <a:pPr algn="just"/>
            <a:r>
              <a:rPr lang="ru-RU" b="1" dirty="0" smtClean="0">
                <a:solidFill>
                  <a:srgbClr val="1F5480"/>
                </a:solidFill>
                <a:cs typeface="Arial" pitchFamily="34" charset="0"/>
              </a:rPr>
              <a:t>	</a:t>
            </a:r>
          </a:p>
          <a:p>
            <a:pPr algn="just"/>
            <a:r>
              <a:rPr lang="ru-RU" b="1" dirty="0">
                <a:solidFill>
                  <a:srgbClr val="FF0000"/>
                </a:solidFill>
                <a:cs typeface="Arial" pitchFamily="34" charset="0"/>
              </a:rPr>
              <a:t>Подана по тем же основаниям – </a:t>
            </a:r>
            <a:r>
              <a:rPr lang="ru-RU" b="1" dirty="0" smtClean="0">
                <a:solidFill>
                  <a:srgbClr val="FF0000"/>
                </a:solidFill>
                <a:cs typeface="Arial" pitchFamily="34" charset="0"/>
              </a:rPr>
              <a:t>1</a:t>
            </a:r>
          </a:p>
          <a:p>
            <a:pPr algn="just"/>
            <a:endParaRPr lang="ru-RU" b="1" dirty="0" smtClean="0">
              <a:solidFill>
                <a:srgbClr val="FF0000"/>
              </a:solidFill>
              <a:cs typeface="Arial" pitchFamily="34" charset="0"/>
            </a:endParaRPr>
          </a:p>
          <a:p>
            <a:pPr algn="just"/>
            <a:r>
              <a:rPr lang="ru-RU" b="1" dirty="0" smtClean="0">
                <a:solidFill>
                  <a:srgbClr val="FF0000"/>
                </a:solidFill>
                <a:cs typeface="Arial" pitchFamily="34" charset="0"/>
              </a:rPr>
              <a:t>Предписание </a:t>
            </a:r>
            <a:r>
              <a:rPr lang="ru-RU" b="1" dirty="0">
                <a:solidFill>
                  <a:srgbClr val="FF0000"/>
                </a:solidFill>
                <a:cs typeface="Arial" pitchFamily="34" charset="0"/>
              </a:rPr>
              <a:t>исполнено ранее – 1</a:t>
            </a:r>
          </a:p>
          <a:p>
            <a:pPr algn="just"/>
            <a:endParaRPr lang="ru-RU" b="1" dirty="0" smtClean="0">
              <a:solidFill>
                <a:srgbClr val="FF0000"/>
              </a:solidFill>
              <a:cs typeface="Arial" pitchFamily="34" charset="0"/>
            </a:endParaRPr>
          </a:p>
          <a:p>
            <a:pPr algn="just"/>
            <a:r>
              <a:rPr lang="ru-RU" b="1" dirty="0" smtClean="0">
                <a:solidFill>
                  <a:srgbClr val="FF0000"/>
                </a:solidFill>
                <a:cs typeface="Arial" pitchFamily="34" charset="0"/>
              </a:rPr>
              <a:t>Ходатайство </a:t>
            </a:r>
            <a:r>
              <a:rPr lang="ru-RU" b="1" dirty="0">
                <a:solidFill>
                  <a:srgbClr val="FF0000"/>
                </a:solidFill>
                <a:cs typeface="Arial" pitchFamily="34" charset="0"/>
              </a:rPr>
              <a:t>подано </a:t>
            </a:r>
            <a:r>
              <a:rPr lang="ru-RU" b="1" dirty="0" smtClean="0">
                <a:solidFill>
                  <a:srgbClr val="FF0000"/>
                </a:solidFill>
                <a:cs typeface="Arial" pitchFamily="34" charset="0"/>
              </a:rPr>
              <a:t>ненадлежащим лицом </a:t>
            </a:r>
            <a:r>
              <a:rPr lang="ru-RU" b="1" dirty="0">
                <a:solidFill>
                  <a:srgbClr val="FF0000"/>
                </a:solidFill>
                <a:cs typeface="Arial" pitchFamily="34" charset="0"/>
              </a:rPr>
              <a:t>– 1</a:t>
            </a:r>
          </a:p>
          <a:p>
            <a:pPr algn="just"/>
            <a:endParaRPr lang="ru-RU" b="1" dirty="0" smtClean="0">
              <a:solidFill>
                <a:srgbClr val="FF0000"/>
              </a:solidFill>
              <a:cs typeface="Arial" pitchFamily="34" charset="0"/>
            </a:endParaRPr>
          </a:p>
          <a:p>
            <a:pPr algn="just"/>
            <a:r>
              <a:rPr lang="ru-RU" b="1" dirty="0" smtClean="0">
                <a:solidFill>
                  <a:srgbClr val="FF0000"/>
                </a:solidFill>
                <a:cs typeface="Arial" pitchFamily="34" charset="0"/>
              </a:rPr>
              <a:t>Ходатайство </a:t>
            </a:r>
            <a:r>
              <a:rPr lang="ru-RU" b="1" dirty="0">
                <a:solidFill>
                  <a:srgbClr val="FF0000"/>
                </a:solidFill>
                <a:cs typeface="Arial" pitchFamily="34" charset="0"/>
              </a:rPr>
              <a:t>подано на несуществующее предписание (по итогам КНМ, на которое идет ссылка, предписание не выдавалось - 1</a:t>
            </a:r>
          </a:p>
          <a:p>
            <a:pPr algn="just"/>
            <a:endParaRPr lang="ru-RU" b="1" dirty="0">
              <a:solidFill>
                <a:srgbClr val="FF0000"/>
              </a:solidFill>
              <a:cs typeface="Arial" pitchFamily="34" charset="0"/>
            </a:endParaRPr>
          </a:p>
          <a:p>
            <a:pPr algn="just"/>
            <a:endParaRPr lang="ru-RU" b="1" dirty="0" smtClean="0">
              <a:solidFill>
                <a:srgbClr val="002060"/>
              </a:solidFill>
              <a:cs typeface="Arial" pitchFamily="34" charset="0"/>
            </a:endParaRPr>
          </a:p>
          <a:p>
            <a:pPr algn="just"/>
            <a:endParaRPr lang="ru-RU" b="1" dirty="0">
              <a:solidFill>
                <a:srgbClr val="002060"/>
              </a:solidFill>
              <a:cs typeface="Arial" pitchFamily="34" charset="0"/>
            </a:endParaRPr>
          </a:p>
        </p:txBody>
      </p:sp>
      <p:sp>
        <p:nvSpPr>
          <p:cNvPr id="39" name="Title 1"/>
          <p:cNvSpPr>
            <a:spLocks noGrp="1"/>
          </p:cNvSpPr>
          <p:nvPr>
            <p:ph type="title"/>
          </p:nvPr>
        </p:nvSpPr>
        <p:spPr>
          <a:xfrm>
            <a:off x="2849706" y="1"/>
            <a:ext cx="5500664" cy="786160"/>
          </a:xfrm>
        </p:spPr>
        <p:txBody>
          <a:bodyPr>
            <a:normAutofit/>
          </a:bodyPr>
          <a:lstStyle/>
          <a:p>
            <a:pPr algn="ctr"/>
            <a:r>
              <a:rPr lang="ru-RU" sz="2000" b="1" dirty="0" smtClean="0">
                <a:solidFill>
                  <a:srgbClr val="1F5480"/>
                </a:solidFill>
                <a:latin typeface="+mn-lt"/>
                <a:ea typeface="+mn-ea"/>
                <a:cs typeface="Arial" pitchFamily="34" charset="0"/>
              </a:rPr>
              <a:t>Основания для отказа в продлении срока исполнения предписания</a:t>
            </a:r>
            <a:endParaRPr lang="en-US" sz="2000" b="1" dirty="0">
              <a:solidFill>
                <a:srgbClr val="1F5480"/>
              </a:solidFill>
              <a:latin typeface="+mn-lt"/>
              <a:ea typeface="+mn-ea"/>
              <a:cs typeface="Arial" pitchFamily="34" charset="0"/>
            </a:endParaRPr>
          </a:p>
        </p:txBody>
      </p:sp>
    </p:spTree>
    <p:extLst>
      <p:ext uri="{BB962C8B-B14F-4D97-AF65-F5344CB8AC3E}">
        <p14:creationId xmlns:p14="http://schemas.microsoft.com/office/powerpoint/2010/main" val="12101481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gerbnso1.png"/>
          <p:cNvPicPr>
            <a:picLocks noChangeAspect="1"/>
          </p:cNvPicPr>
          <p:nvPr/>
        </p:nvPicPr>
        <p:blipFill>
          <a:blip r:embed="rId2"/>
          <a:stretch>
            <a:fillRect/>
          </a:stretch>
        </p:blipFill>
        <p:spPr>
          <a:xfrm>
            <a:off x="151662" y="215320"/>
            <a:ext cx="1062492" cy="1296240"/>
          </a:xfrm>
          <a:prstGeom prst="rect">
            <a:avLst/>
          </a:prstGeom>
        </p:spPr>
      </p:pic>
      <p:sp>
        <p:nvSpPr>
          <p:cNvPr id="5" name="Subtitle 2"/>
          <p:cNvSpPr txBox="1">
            <a:spLocks/>
          </p:cNvSpPr>
          <p:nvPr/>
        </p:nvSpPr>
        <p:spPr>
          <a:xfrm>
            <a:off x="1308414" y="194328"/>
            <a:ext cx="5923547" cy="1289239"/>
          </a:xfrm>
          <a:prstGeom prst="rect">
            <a:avLst/>
          </a:prstGeom>
        </p:spPr>
        <p:txBody>
          <a:bodyPr vert="horz" lIns="91440" tIns="45720" rIns="91440" bIns="45720" rtlCol="0">
            <a:normAutofit fontScale="92500" lnSpcReduction="10000"/>
          </a:bodyPr>
          <a:lstStyle/>
          <a:p>
            <a:pPr marL="0" marR="0" lvl="0" indent="0" defTabSz="914400" rtl="0" eaLnBrk="1" fontAlgn="auto" latinLnBrk="0" hangingPunct="1">
              <a:lnSpc>
                <a:spcPct val="120000"/>
              </a:lnSpc>
              <a:spcAft>
                <a:spcPts val="0"/>
              </a:spcAft>
              <a:buClrTx/>
              <a:buSzTx/>
              <a:buFont typeface="Arial" panose="020B0604020202020204" pitchFamily="34" charset="0"/>
              <a:buNone/>
              <a:tabLst/>
              <a:defRPr/>
            </a:pPr>
            <a:r>
              <a:rPr kumimoji="0" lang="ru-RU" sz="2400" b="1" i="0" u="none" strike="noStrike" kern="1200" cap="none" spc="0" normalizeH="0" baseline="0" noProof="0" dirty="0" smtClean="0">
                <a:ln>
                  <a:noFill/>
                </a:ln>
                <a:solidFill>
                  <a:schemeClr val="bg1"/>
                </a:solidFill>
                <a:effectLst/>
                <a:uLnTx/>
                <a:uFillTx/>
                <a:cs typeface="Arial" pitchFamily="34" charset="0"/>
              </a:rPr>
              <a:t>ИНСПЕКЦИЯ </a:t>
            </a:r>
            <a:r>
              <a:rPr lang="ru-RU" sz="2400" b="1" dirty="0" smtClean="0">
                <a:solidFill>
                  <a:schemeClr val="bg1"/>
                </a:solidFill>
                <a:cs typeface="Arial" pitchFamily="34" charset="0"/>
              </a:rPr>
              <a:t>ГОСУДАРСТВЕННОГО</a:t>
            </a:r>
          </a:p>
          <a:p>
            <a:pPr marL="0" marR="0" lvl="0" indent="0" defTabSz="914400" rtl="0" eaLnBrk="1" fontAlgn="auto" latinLnBrk="0" hangingPunct="1">
              <a:lnSpc>
                <a:spcPct val="120000"/>
              </a:lnSpc>
              <a:spcAft>
                <a:spcPts val="0"/>
              </a:spcAft>
              <a:buClrTx/>
              <a:buSzTx/>
              <a:buFont typeface="Arial" panose="020B0604020202020204" pitchFamily="34" charset="0"/>
              <a:buNone/>
              <a:tabLst/>
              <a:defRPr/>
            </a:pPr>
            <a:r>
              <a:rPr lang="ru-RU" sz="2400" b="1" dirty="0" smtClean="0">
                <a:solidFill>
                  <a:schemeClr val="bg1"/>
                </a:solidFill>
                <a:cs typeface="Arial" pitchFamily="34" charset="0"/>
              </a:rPr>
              <a:t>СТРОИТЕЛЬНОГО НАДЗОРА</a:t>
            </a:r>
          </a:p>
          <a:p>
            <a:pPr marL="0" marR="0" lvl="0" indent="0" defTabSz="914400" rtl="0" eaLnBrk="1" fontAlgn="auto" latinLnBrk="0" hangingPunct="1">
              <a:lnSpc>
                <a:spcPct val="120000"/>
              </a:lnSpc>
              <a:spcAft>
                <a:spcPts val="0"/>
              </a:spcAft>
              <a:buClrTx/>
              <a:buSzTx/>
              <a:buFont typeface="Arial" panose="020B0604020202020204" pitchFamily="34" charset="0"/>
              <a:buNone/>
              <a:tabLst/>
              <a:defRPr/>
            </a:pPr>
            <a:r>
              <a:rPr kumimoji="0" lang="ru-RU" sz="2400" b="1" i="0" u="none" strike="noStrike" kern="1200" cap="none" spc="0" normalizeH="0" baseline="0" noProof="0" dirty="0" smtClean="0">
                <a:ln>
                  <a:noFill/>
                </a:ln>
                <a:solidFill>
                  <a:schemeClr val="bg1"/>
                </a:solidFill>
                <a:effectLst/>
                <a:uLnTx/>
                <a:uFillTx/>
                <a:cs typeface="Arial" pitchFamily="34" charset="0"/>
              </a:rPr>
              <a:t>НОВОСИБИРСКОЙ ОБЛАСТИ</a:t>
            </a:r>
            <a:endParaRPr kumimoji="0" lang="en-US" sz="2400" b="1" i="0" u="none" strike="noStrike" kern="1200" cap="none" spc="0" normalizeH="0" baseline="0" noProof="0" dirty="0">
              <a:ln>
                <a:noFill/>
              </a:ln>
              <a:solidFill>
                <a:schemeClr val="bg1"/>
              </a:solidFill>
              <a:effectLst/>
              <a:uLnTx/>
              <a:uFillTx/>
              <a:cs typeface="Arial" pitchFamily="34" charset="0"/>
            </a:endParaRPr>
          </a:p>
        </p:txBody>
      </p:sp>
      <p:sp>
        <p:nvSpPr>
          <p:cNvPr id="6" name="TextBox 5"/>
          <p:cNvSpPr txBox="1"/>
          <p:nvPr/>
        </p:nvSpPr>
        <p:spPr>
          <a:xfrm>
            <a:off x="0" y="4088921"/>
            <a:ext cx="9144000" cy="523220"/>
          </a:xfrm>
          <a:prstGeom prst="rect">
            <a:avLst/>
          </a:prstGeom>
          <a:noFill/>
          <a:ln>
            <a:noFill/>
          </a:ln>
        </p:spPr>
        <p:txBody>
          <a:bodyPr wrap="square" rtlCol="0">
            <a:spAutoFit/>
          </a:bodyPr>
          <a:lstStyle/>
          <a:p>
            <a:pPr algn="ctr"/>
            <a:r>
              <a:rPr lang="en-US" sz="2800" b="1" dirty="0" smtClean="0">
                <a:solidFill>
                  <a:srgbClr val="1F5480"/>
                </a:solidFill>
                <a:effectLst>
                  <a:outerShdw blurRad="38100" dist="38100" dir="2700000" algn="tl">
                    <a:srgbClr val="000000">
                      <a:alpha val="43137"/>
                    </a:srgbClr>
                  </a:outerShdw>
                </a:effectLst>
                <a:cs typeface="Arial" pitchFamily="34" charset="0"/>
              </a:rPr>
              <a:t>www.gsn.nso.ru</a:t>
            </a:r>
            <a:endParaRPr lang="ru-RU" sz="2800" b="1" dirty="0">
              <a:solidFill>
                <a:srgbClr val="1F5480"/>
              </a:solidFill>
              <a:effectLst>
                <a:outerShdw blurRad="38100" dist="38100" dir="2700000" algn="tl">
                  <a:srgbClr val="000000">
                    <a:alpha val="43137"/>
                  </a:srgbClr>
                </a:outerShdw>
              </a:effectLst>
              <a:cs typeface="Arial" pitchFamily="34" charset="0"/>
            </a:endParaRPr>
          </a:p>
        </p:txBody>
      </p:sp>
      <p:sp>
        <p:nvSpPr>
          <p:cNvPr id="9" name="Title 1"/>
          <p:cNvSpPr>
            <a:spLocks noGrp="1"/>
          </p:cNvSpPr>
          <p:nvPr>
            <p:ph type="ctrTitle"/>
          </p:nvPr>
        </p:nvSpPr>
        <p:spPr>
          <a:xfrm>
            <a:off x="0" y="1615179"/>
            <a:ext cx="9144000" cy="2070413"/>
          </a:xfrm>
        </p:spPr>
        <p:txBody>
          <a:bodyPr anchor="ctr" anchorCtr="0">
            <a:noAutofit/>
          </a:bodyPr>
          <a:lstStyle/>
          <a:p>
            <a:r>
              <a:rPr lang="ru-RU" sz="4000" b="1" dirty="0" smtClean="0">
                <a:solidFill>
                  <a:srgbClr val="1F5480"/>
                </a:solidFill>
                <a:effectLst>
                  <a:outerShdw blurRad="38100" dist="38100" dir="2700000" algn="tl">
                    <a:srgbClr val="000000">
                      <a:alpha val="43137"/>
                    </a:srgbClr>
                  </a:outerShdw>
                </a:effectLst>
                <a:latin typeface="+mn-lt"/>
                <a:ea typeface="+mn-ea"/>
                <a:cs typeface="Arial" pitchFamily="34" charset="0"/>
              </a:rPr>
              <a:t>БЛАГОДАРЮ  ЗА  ВНИМАНИЕ!</a:t>
            </a:r>
            <a:endParaRPr lang="en-US" sz="4000" b="1" dirty="0">
              <a:solidFill>
                <a:srgbClr val="1F5480"/>
              </a:solidFill>
              <a:effectLst>
                <a:outerShdw blurRad="38100" dist="38100" dir="2700000" algn="tl">
                  <a:srgbClr val="000000">
                    <a:alpha val="43137"/>
                  </a:srgbClr>
                </a:outerShdw>
              </a:effectLst>
              <a:latin typeface="+mn-lt"/>
              <a:ea typeface="+mn-ea"/>
              <a:cs typeface="Arial" pitchFamily="34" charset="0"/>
            </a:endParaRPr>
          </a:p>
        </p:txBody>
      </p:sp>
    </p:spTree>
    <p:extLst>
      <p:ext uri="{BB962C8B-B14F-4D97-AF65-F5344CB8AC3E}">
        <p14:creationId xmlns:p14="http://schemas.microsoft.com/office/powerpoint/2010/main" val="2399436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6685808" y="4743390"/>
            <a:ext cx="2458192" cy="400110"/>
          </a:xfrm>
          <a:prstGeom prst="rect">
            <a:avLst/>
          </a:prstGeom>
          <a:noFill/>
        </p:spPr>
        <p:txBody>
          <a:bodyPr wrap="square" rtlCol="0">
            <a:spAutoFit/>
          </a:bodyPr>
          <a:lstStyle/>
          <a:p>
            <a:pPr algn="r"/>
            <a:r>
              <a:rPr lang="en-US" sz="2000" b="1" dirty="0" smtClean="0">
                <a:solidFill>
                  <a:schemeClr val="bg1"/>
                </a:solidFill>
              </a:rPr>
              <a:t>www.gsn.nso.ru</a:t>
            </a:r>
            <a:endParaRPr lang="ru-RU" sz="2000" b="1" dirty="0">
              <a:solidFill>
                <a:schemeClr val="bg1"/>
              </a:solidFill>
            </a:endParaRPr>
          </a:p>
        </p:txBody>
      </p:sp>
      <p:grpSp>
        <p:nvGrpSpPr>
          <p:cNvPr id="32" name="Группа 31"/>
          <p:cNvGrpSpPr/>
          <p:nvPr/>
        </p:nvGrpSpPr>
        <p:grpSpPr>
          <a:xfrm>
            <a:off x="82738" y="105376"/>
            <a:ext cx="2146113" cy="611131"/>
            <a:chOff x="82738" y="105376"/>
            <a:chExt cx="2146113" cy="611131"/>
          </a:xfrm>
        </p:grpSpPr>
        <p:pic>
          <p:nvPicPr>
            <p:cNvPr id="30" name="Рисунок 29" descr="gerbnso1.png"/>
            <p:cNvPicPr>
              <a:picLocks noChangeAspect="1"/>
            </p:cNvPicPr>
            <p:nvPr/>
          </p:nvPicPr>
          <p:blipFill>
            <a:blip r:embed="rId2"/>
            <a:stretch>
              <a:fillRect/>
            </a:stretch>
          </p:blipFill>
          <p:spPr>
            <a:xfrm>
              <a:off x="82738" y="105376"/>
              <a:ext cx="500927" cy="611131"/>
            </a:xfrm>
            <a:prstGeom prst="rect">
              <a:avLst/>
            </a:prstGeom>
          </p:spPr>
        </p:pic>
        <p:sp>
          <p:nvSpPr>
            <p:cNvPr id="31" name="Subtitle 2"/>
            <p:cNvSpPr txBox="1">
              <a:spLocks/>
            </p:cNvSpPr>
            <p:nvPr/>
          </p:nvSpPr>
          <p:spPr>
            <a:xfrm>
              <a:off x="614009" y="106257"/>
              <a:ext cx="1614842" cy="608118"/>
            </a:xfrm>
            <a:prstGeom prst="rect">
              <a:avLst/>
            </a:prstGeom>
          </p:spPr>
          <p:txBody>
            <a:bodyPr vert="horz" lIns="91440" tIns="45720" rIns="91440" bIns="45720" rtlCol="0">
              <a:noAutofit/>
            </a:bodyPr>
            <a:lstStyle/>
            <a:p>
              <a:pPr marL="0" marR="0" lvl="0" indent="0" defTabSz="914400" rtl="0" eaLnBrk="1" fontAlgn="auto" latinLnBrk="0" hangingPunct="1">
                <a:lnSpc>
                  <a:spcPct val="150000"/>
                </a:lnSpc>
                <a:spcAft>
                  <a:spcPts val="0"/>
                </a:spcAft>
                <a:buClrTx/>
                <a:buSzTx/>
                <a:buFont typeface="Arial" panose="020B0604020202020204" pitchFamily="34" charset="0"/>
                <a:buNone/>
                <a:tabLst/>
                <a:defRPr/>
              </a:pPr>
              <a:r>
                <a:rPr kumimoji="0" lang="ru-RU" sz="700" b="1" i="0" u="none" strike="noStrike" kern="1200" cap="none" normalizeH="0" baseline="0" noProof="0" dirty="0" smtClean="0">
                  <a:ln>
                    <a:noFill/>
                  </a:ln>
                  <a:solidFill>
                    <a:schemeClr val="bg1"/>
                  </a:solidFill>
                  <a:effectLst/>
                  <a:uLnTx/>
                  <a:uFillTx/>
                  <a:cs typeface="Arial" pitchFamily="34" charset="0"/>
                </a:rPr>
                <a:t>ИНСПЕКЦИЯ </a:t>
              </a:r>
              <a:r>
                <a:rPr lang="ru-RU" sz="700" b="1" dirty="0" smtClean="0">
                  <a:solidFill>
                    <a:schemeClr val="bg1"/>
                  </a:solidFill>
                  <a:cs typeface="Arial" pitchFamily="34" charset="0"/>
                </a:rPr>
                <a:t>ГОСУДАРСТВЕННОГО</a:t>
              </a:r>
            </a:p>
            <a:p>
              <a:pPr marL="0" marR="0" lvl="0" indent="0" defTabSz="914400" rtl="0" eaLnBrk="1" fontAlgn="auto" latinLnBrk="0" hangingPunct="1">
                <a:lnSpc>
                  <a:spcPct val="150000"/>
                </a:lnSpc>
                <a:spcAft>
                  <a:spcPts val="0"/>
                </a:spcAft>
                <a:buClrTx/>
                <a:buSzTx/>
                <a:buFont typeface="Arial" panose="020B0604020202020204" pitchFamily="34" charset="0"/>
                <a:buNone/>
                <a:tabLst/>
                <a:defRPr/>
              </a:pPr>
              <a:r>
                <a:rPr lang="ru-RU" sz="700" b="1" dirty="0" smtClean="0">
                  <a:solidFill>
                    <a:schemeClr val="bg1"/>
                  </a:solidFill>
                  <a:cs typeface="Arial" pitchFamily="34" charset="0"/>
                </a:rPr>
                <a:t>СТРОИТЕЛЬНОГО НАДЗОРА</a:t>
              </a:r>
            </a:p>
            <a:p>
              <a:pPr marL="0" marR="0" lvl="0" indent="0" defTabSz="914400" rtl="0" eaLnBrk="1" fontAlgn="auto" latinLnBrk="0" hangingPunct="1">
                <a:lnSpc>
                  <a:spcPct val="150000"/>
                </a:lnSpc>
                <a:spcAft>
                  <a:spcPts val="0"/>
                </a:spcAft>
                <a:buClrTx/>
                <a:buSzTx/>
                <a:buFont typeface="Arial" panose="020B0604020202020204" pitchFamily="34" charset="0"/>
                <a:buNone/>
                <a:tabLst/>
                <a:defRPr/>
              </a:pPr>
              <a:r>
                <a:rPr kumimoji="0" lang="ru-RU" sz="700" b="1" i="0" u="none" strike="noStrike" kern="1200" cap="none" normalizeH="0" baseline="0" noProof="0" dirty="0" smtClean="0">
                  <a:ln>
                    <a:noFill/>
                  </a:ln>
                  <a:solidFill>
                    <a:schemeClr val="bg1"/>
                  </a:solidFill>
                  <a:effectLst/>
                  <a:uLnTx/>
                  <a:uFillTx/>
                  <a:cs typeface="Arial" pitchFamily="34" charset="0"/>
                </a:rPr>
                <a:t>НОВОСИБИРСКОЙ ОБЛАСТИ</a:t>
              </a:r>
              <a:endParaRPr kumimoji="0" lang="en-US" sz="700" b="1" i="0" u="none" strike="noStrike" kern="1200" cap="none" normalizeH="0" baseline="0" noProof="0" dirty="0">
                <a:ln>
                  <a:noFill/>
                </a:ln>
                <a:solidFill>
                  <a:schemeClr val="bg1"/>
                </a:solidFill>
                <a:effectLst/>
                <a:uLnTx/>
                <a:uFillTx/>
                <a:cs typeface="Arial" pitchFamily="34" charset="0"/>
              </a:endParaRPr>
            </a:p>
          </p:txBody>
        </p:sp>
      </p:grpSp>
      <p:sp>
        <p:nvSpPr>
          <p:cNvPr id="33" name="TextBox 32"/>
          <p:cNvSpPr txBox="1"/>
          <p:nvPr/>
        </p:nvSpPr>
        <p:spPr>
          <a:xfrm>
            <a:off x="2562045" y="1215964"/>
            <a:ext cx="6349042" cy="2862322"/>
          </a:xfrm>
          <a:prstGeom prst="rect">
            <a:avLst/>
          </a:prstGeom>
          <a:noFill/>
        </p:spPr>
        <p:txBody>
          <a:bodyPr wrap="square" rtlCol="0">
            <a:spAutoFit/>
          </a:bodyPr>
          <a:lstStyle/>
          <a:p>
            <a:pPr algn="ctr"/>
            <a:r>
              <a:rPr lang="ru-RU" sz="2000" b="1" dirty="0">
                <a:solidFill>
                  <a:schemeClr val="accent5">
                    <a:lumMod val="50000"/>
                  </a:schemeClr>
                </a:solidFill>
                <a:ea typeface="+mj-ea"/>
                <a:cs typeface="Arial" pitchFamily="34" charset="0"/>
              </a:rPr>
              <a:t>ПОСТАНОВЛЕНИЕ </a:t>
            </a:r>
            <a:endParaRPr lang="ru-RU" sz="2000" b="1" dirty="0" smtClean="0">
              <a:solidFill>
                <a:schemeClr val="accent5">
                  <a:lumMod val="50000"/>
                </a:schemeClr>
              </a:solidFill>
              <a:ea typeface="+mj-ea"/>
              <a:cs typeface="Arial" pitchFamily="34" charset="0"/>
            </a:endParaRPr>
          </a:p>
          <a:p>
            <a:pPr algn="ctr"/>
            <a:r>
              <a:rPr lang="ru-RU" sz="2000" b="1" dirty="0" smtClean="0">
                <a:solidFill>
                  <a:schemeClr val="accent5">
                    <a:lumMod val="50000"/>
                  </a:schemeClr>
                </a:solidFill>
                <a:ea typeface="+mj-ea"/>
                <a:cs typeface="Arial" pitchFamily="34" charset="0"/>
              </a:rPr>
              <a:t>Правительства </a:t>
            </a:r>
            <a:r>
              <a:rPr lang="ru-RU" sz="2000" b="1" dirty="0">
                <a:solidFill>
                  <a:schemeClr val="accent5">
                    <a:lumMod val="50000"/>
                  </a:schemeClr>
                </a:solidFill>
                <a:ea typeface="+mj-ea"/>
                <a:cs typeface="Arial" pitchFamily="34" charset="0"/>
              </a:rPr>
              <a:t>Российской Федерации</a:t>
            </a:r>
          </a:p>
          <a:p>
            <a:pPr algn="ctr"/>
            <a:r>
              <a:rPr lang="ru-RU" sz="2000" b="1" dirty="0">
                <a:solidFill>
                  <a:schemeClr val="accent5">
                    <a:lumMod val="50000"/>
                  </a:schemeClr>
                </a:solidFill>
                <a:ea typeface="+mj-ea"/>
                <a:cs typeface="Arial" pitchFamily="34" charset="0"/>
              </a:rPr>
              <a:t>от 21 апреля 2018 г. № 482</a:t>
            </a:r>
          </a:p>
          <a:p>
            <a:pPr algn="ctr"/>
            <a:endParaRPr lang="ru-RU" sz="2000" b="1" dirty="0">
              <a:solidFill>
                <a:schemeClr val="accent5">
                  <a:lumMod val="50000"/>
                </a:schemeClr>
              </a:solidFill>
              <a:ea typeface="+mj-ea"/>
              <a:cs typeface="Arial" pitchFamily="34" charset="0"/>
            </a:endParaRPr>
          </a:p>
          <a:p>
            <a:pPr algn="ctr"/>
            <a:r>
              <a:rPr lang="ru-RU" sz="2000" b="1" dirty="0">
                <a:solidFill>
                  <a:schemeClr val="accent5">
                    <a:lumMod val="50000"/>
                  </a:schemeClr>
                </a:solidFill>
                <a:ea typeface="+mj-ea"/>
                <a:cs typeface="Arial" pitchFamily="34" charset="0"/>
              </a:rPr>
              <a:t>О ГОСУДАРСТВЕННОЙ ИНФОРМАЦИОННОЙ СИСТЕМЕ</a:t>
            </a:r>
          </a:p>
          <a:p>
            <a:pPr algn="ctr"/>
            <a:r>
              <a:rPr lang="ru-RU" sz="2000" b="1" dirty="0">
                <a:solidFill>
                  <a:schemeClr val="accent5">
                    <a:lumMod val="50000"/>
                  </a:schemeClr>
                </a:solidFill>
                <a:ea typeface="+mj-ea"/>
                <a:cs typeface="Arial" pitchFamily="34" charset="0"/>
              </a:rPr>
              <a:t>"ТИПОВОЕ ОБЛАЧНОЕ РЕШЕНИЕ ПО АВТОМАТИЗАЦИИ КОНТРОЛЬНОЙ</a:t>
            </a:r>
          </a:p>
          <a:p>
            <a:pPr algn="ctr"/>
            <a:r>
              <a:rPr lang="ru-RU" sz="2000" b="1" dirty="0">
                <a:solidFill>
                  <a:schemeClr val="accent5">
                    <a:lumMod val="50000"/>
                  </a:schemeClr>
                </a:solidFill>
                <a:ea typeface="+mj-ea"/>
                <a:cs typeface="Arial" pitchFamily="34" charset="0"/>
              </a:rPr>
              <a:t>(НАДЗОРНОЙ) ДЕЯТЕЛЬНОСТИ"</a:t>
            </a:r>
          </a:p>
          <a:p>
            <a:pPr algn="ctr"/>
            <a:endParaRPr lang="ru-RU" sz="2000" b="1" dirty="0">
              <a:solidFill>
                <a:schemeClr val="accent5">
                  <a:lumMod val="50000"/>
                </a:schemeClr>
              </a:solidFill>
              <a:ea typeface="+mj-ea"/>
              <a:cs typeface="Arial"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38" y="1332366"/>
            <a:ext cx="2306482" cy="2425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899140" y="106257"/>
            <a:ext cx="3519577" cy="646331"/>
          </a:xfrm>
          <a:prstGeom prst="rect">
            <a:avLst/>
          </a:prstGeom>
        </p:spPr>
        <p:txBody>
          <a:bodyPr wrap="square">
            <a:spAutoFit/>
          </a:bodyPr>
          <a:lstStyle/>
          <a:p>
            <a:pPr algn="ctr"/>
            <a:r>
              <a:rPr lang="ru-RU" b="1" dirty="0" smtClean="0">
                <a:solidFill>
                  <a:srgbClr val="1F5480"/>
                </a:solidFill>
                <a:cs typeface="Arial" pitchFamily="34" charset="0"/>
              </a:rPr>
              <a:t>Правила ведения подсистемы досудебного обжалования</a:t>
            </a:r>
            <a:endParaRPr lang="ru-RU" b="1" dirty="0">
              <a:solidFill>
                <a:srgbClr val="1F5480"/>
              </a:solidFill>
              <a:cs typeface="Arial" pitchFamily="34" charset="0"/>
            </a:endParaRPr>
          </a:p>
        </p:txBody>
      </p:sp>
    </p:spTree>
    <p:extLst>
      <p:ext uri="{BB962C8B-B14F-4D97-AF65-F5344CB8AC3E}">
        <p14:creationId xmlns:p14="http://schemas.microsoft.com/office/powerpoint/2010/main" val="1114074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6685808" y="4743390"/>
            <a:ext cx="2458192" cy="400110"/>
          </a:xfrm>
          <a:prstGeom prst="rect">
            <a:avLst/>
          </a:prstGeom>
          <a:noFill/>
        </p:spPr>
        <p:txBody>
          <a:bodyPr wrap="square" rtlCol="0">
            <a:spAutoFit/>
          </a:bodyPr>
          <a:lstStyle/>
          <a:p>
            <a:pPr algn="r"/>
            <a:r>
              <a:rPr lang="en-US" sz="2000" b="1" dirty="0" smtClean="0">
                <a:solidFill>
                  <a:schemeClr val="bg1"/>
                </a:solidFill>
              </a:rPr>
              <a:t>www.gsn.nso.ru</a:t>
            </a:r>
            <a:endParaRPr lang="ru-RU" sz="2000" b="1" dirty="0">
              <a:solidFill>
                <a:schemeClr val="bg1"/>
              </a:solidFill>
            </a:endParaRPr>
          </a:p>
        </p:txBody>
      </p:sp>
      <p:grpSp>
        <p:nvGrpSpPr>
          <p:cNvPr id="32" name="Группа 31"/>
          <p:cNvGrpSpPr/>
          <p:nvPr/>
        </p:nvGrpSpPr>
        <p:grpSpPr>
          <a:xfrm>
            <a:off x="82738" y="105376"/>
            <a:ext cx="2146113" cy="611131"/>
            <a:chOff x="82738" y="105376"/>
            <a:chExt cx="2146113" cy="611131"/>
          </a:xfrm>
        </p:grpSpPr>
        <p:pic>
          <p:nvPicPr>
            <p:cNvPr id="30" name="Рисунок 29" descr="gerbnso1.png"/>
            <p:cNvPicPr>
              <a:picLocks noChangeAspect="1"/>
            </p:cNvPicPr>
            <p:nvPr/>
          </p:nvPicPr>
          <p:blipFill>
            <a:blip r:embed="rId2"/>
            <a:stretch>
              <a:fillRect/>
            </a:stretch>
          </p:blipFill>
          <p:spPr>
            <a:xfrm>
              <a:off x="82738" y="105376"/>
              <a:ext cx="500927" cy="611131"/>
            </a:xfrm>
            <a:prstGeom prst="rect">
              <a:avLst/>
            </a:prstGeom>
          </p:spPr>
        </p:pic>
        <p:sp>
          <p:nvSpPr>
            <p:cNvPr id="31" name="Subtitle 2"/>
            <p:cNvSpPr txBox="1">
              <a:spLocks/>
            </p:cNvSpPr>
            <p:nvPr/>
          </p:nvSpPr>
          <p:spPr>
            <a:xfrm>
              <a:off x="614009" y="106257"/>
              <a:ext cx="1614842" cy="608118"/>
            </a:xfrm>
            <a:prstGeom prst="rect">
              <a:avLst/>
            </a:prstGeom>
          </p:spPr>
          <p:txBody>
            <a:bodyPr vert="horz" lIns="91440" tIns="45720" rIns="91440" bIns="45720" rtlCol="0">
              <a:noAutofit/>
            </a:bodyPr>
            <a:lstStyle/>
            <a:p>
              <a:pPr marL="0" marR="0" lvl="0" indent="0" defTabSz="914400" rtl="0" eaLnBrk="1" fontAlgn="auto" latinLnBrk="0" hangingPunct="1">
                <a:lnSpc>
                  <a:spcPct val="150000"/>
                </a:lnSpc>
                <a:spcAft>
                  <a:spcPts val="0"/>
                </a:spcAft>
                <a:buClrTx/>
                <a:buSzTx/>
                <a:buFont typeface="Arial" panose="020B0604020202020204" pitchFamily="34" charset="0"/>
                <a:buNone/>
                <a:tabLst/>
                <a:defRPr/>
              </a:pPr>
              <a:r>
                <a:rPr kumimoji="0" lang="ru-RU" sz="700" b="1" i="0" u="none" strike="noStrike" kern="1200" cap="none" normalizeH="0" baseline="0" noProof="0" dirty="0" smtClean="0">
                  <a:ln>
                    <a:noFill/>
                  </a:ln>
                  <a:solidFill>
                    <a:schemeClr val="bg1"/>
                  </a:solidFill>
                  <a:effectLst/>
                  <a:uLnTx/>
                  <a:uFillTx/>
                  <a:cs typeface="Arial" pitchFamily="34" charset="0"/>
                </a:rPr>
                <a:t>ИНСПЕКЦИЯ </a:t>
              </a:r>
              <a:r>
                <a:rPr lang="ru-RU" sz="700" b="1" dirty="0" smtClean="0">
                  <a:solidFill>
                    <a:schemeClr val="bg1"/>
                  </a:solidFill>
                  <a:cs typeface="Arial" pitchFamily="34" charset="0"/>
                </a:rPr>
                <a:t>ГОСУДАРСТВЕННОГО</a:t>
              </a:r>
            </a:p>
            <a:p>
              <a:pPr marL="0" marR="0" lvl="0" indent="0" defTabSz="914400" rtl="0" eaLnBrk="1" fontAlgn="auto" latinLnBrk="0" hangingPunct="1">
                <a:lnSpc>
                  <a:spcPct val="150000"/>
                </a:lnSpc>
                <a:spcAft>
                  <a:spcPts val="0"/>
                </a:spcAft>
                <a:buClrTx/>
                <a:buSzTx/>
                <a:buFont typeface="Arial" panose="020B0604020202020204" pitchFamily="34" charset="0"/>
                <a:buNone/>
                <a:tabLst/>
                <a:defRPr/>
              </a:pPr>
              <a:r>
                <a:rPr lang="ru-RU" sz="700" b="1" dirty="0" smtClean="0">
                  <a:solidFill>
                    <a:schemeClr val="bg1"/>
                  </a:solidFill>
                  <a:cs typeface="Arial" pitchFamily="34" charset="0"/>
                </a:rPr>
                <a:t>СТРОИТЕЛЬНОГО НАДЗОРА</a:t>
              </a:r>
            </a:p>
            <a:p>
              <a:pPr marL="0" marR="0" lvl="0" indent="0" defTabSz="914400" rtl="0" eaLnBrk="1" fontAlgn="auto" latinLnBrk="0" hangingPunct="1">
                <a:lnSpc>
                  <a:spcPct val="150000"/>
                </a:lnSpc>
                <a:spcAft>
                  <a:spcPts val="0"/>
                </a:spcAft>
                <a:buClrTx/>
                <a:buSzTx/>
                <a:buFont typeface="Arial" panose="020B0604020202020204" pitchFamily="34" charset="0"/>
                <a:buNone/>
                <a:tabLst/>
                <a:defRPr/>
              </a:pPr>
              <a:r>
                <a:rPr kumimoji="0" lang="ru-RU" sz="700" b="1" i="0" u="none" strike="noStrike" kern="1200" cap="none" normalizeH="0" baseline="0" noProof="0" dirty="0" smtClean="0">
                  <a:ln>
                    <a:noFill/>
                  </a:ln>
                  <a:solidFill>
                    <a:schemeClr val="bg1"/>
                  </a:solidFill>
                  <a:effectLst/>
                  <a:uLnTx/>
                  <a:uFillTx/>
                  <a:cs typeface="Arial" pitchFamily="34" charset="0"/>
                </a:rPr>
                <a:t>НОВОСИБИРСКОЙ ОБЛАСТИ</a:t>
              </a:r>
              <a:endParaRPr kumimoji="0" lang="en-US" sz="700" b="1" i="0" u="none" strike="noStrike" kern="1200" cap="none" normalizeH="0" baseline="0" noProof="0" dirty="0">
                <a:ln>
                  <a:noFill/>
                </a:ln>
                <a:solidFill>
                  <a:schemeClr val="bg1"/>
                </a:solidFill>
                <a:effectLst/>
                <a:uLnTx/>
                <a:uFillTx/>
                <a:cs typeface="Arial" pitchFamily="34" charset="0"/>
              </a:endParaRPr>
            </a:p>
          </p:txBody>
        </p:sp>
      </p:grpSp>
      <p:sp>
        <p:nvSpPr>
          <p:cNvPr id="33" name="TextBox 32"/>
          <p:cNvSpPr txBox="1"/>
          <p:nvPr/>
        </p:nvSpPr>
        <p:spPr>
          <a:xfrm>
            <a:off x="2562045" y="1215964"/>
            <a:ext cx="6349042" cy="3477875"/>
          </a:xfrm>
          <a:prstGeom prst="rect">
            <a:avLst/>
          </a:prstGeom>
          <a:noFill/>
        </p:spPr>
        <p:txBody>
          <a:bodyPr wrap="square" rtlCol="0">
            <a:spAutoFit/>
          </a:bodyPr>
          <a:lstStyle/>
          <a:p>
            <a:pPr algn="ctr"/>
            <a:r>
              <a:rPr lang="ru-RU" sz="2000" b="1" dirty="0">
                <a:solidFill>
                  <a:schemeClr val="accent5">
                    <a:lumMod val="50000"/>
                  </a:schemeClr>
                </a:solidFill>
                <a:ea typeface="+mj-ea"/>
                <a:cs typeface="Arial" pitchFamily="34" charset="0"/>
              </a:rPr>
              <a:t>Жалобы на решения </a:t>
            </a:r>
            <a:r>
              <a:rPr lang="ru-RU" sz="2000" b="1" dirty="0" smtClean="0">
                <a:solidFill>
                  <a:schemeClr val="accent5">
                    <a:lumMod val="50000"/>
                  </a:schemeClr>
                </a:solidFill>
                <a:ea typeface="+mj-ea"/>
                <a:cs typeface="Arial" pitchFamily="34" charset="0"/>
              </a:rPr>
              <a:t>КНО, действия </a:t>
            </a:r>
            <a:r>
              <a:rPr lang="ru-RU" sz="2000" b="1" dirty="0">
                <a:solidFill>
                  <a:schemeClr val="accent5">
                    <a:lumMod val="50000"/>
                  </a:schemeClr>
                </a:solidFill>
                <a:ea typeface="+mj-ea"/>
                <a:cs typeface="Arial" pitchFamily="34" charset="0"/>
              </a:rPr>
              <a:t>(бездействие) их должностных лиц, </a:t>
            </a:r>
          </a:p>
          <a:p>
            <a:pPr algn="ctr"/>
            <a:r>
              <a:rPr lang="ru-RU" sz="2000" b="1" dirty="0">
                <a:solidFill>
                  <a:srgbClr val="C00000"/>
                </a:solidFill>
                <a:ea typeface="+mj-ea"/>
                <a:cs typeface="Arial" pitchFamily="34" charset="0"/>
              </a:rPr>
              <a:t>поступающие на бумажном носителе</a:t>
            </a:r>
            <a:r>
              <a:rPr lang="ru-RU" sz="2000" b="1" dirty="0">
                <a:solidFill>
                  <a:schemeClr val="accent5">
                    <a:lumMod val="50000"/>
                  </a:schemeClr>
                </a:solidFill>
                <a:ea typeface="+mj-ea"/>
                <a:cs typeface="Arial" pitchFamily="34" charset="0"/>
              </a:rPr>
              <a:t>, а также жалобы, поступающие </a:t>
            </a:r>
            <a:r>
              <a:rPr lang="ru-RU" sz="2000" b="1" dirty="0">
                <a:solidFill>
                  <a:srgbClr val="C00000"/>
                </a:solidFill>
                <a:ea typeface="+mj-ea"/>
                <a:cs typeface="Arial" pitchFamily="34" charset="0"/>
              </a:rPr>
              <a:t>с нарушением установленного </a:t>
            </a:r>
          </a:p>
          <a:p>
            <a:pPr algn="ctr"/>
            <a:r>
              <a:rPr lang="ru-RU" sz="2000" b="1" dirty="0">
                <a:solidFill>
                  <a:srgbClr val="C00000"/>
                </a:solidFill>
                <a:ea typeface="+mj-ea"/>
                <a:cs typeface="Arial" pitchFamily="34" charset="0"/>
              </a:rPr>
              <a:t>порядка</a:t>
            </a:r>
            <a:r>
              <a:rPr lang="ru-RU" sz="2000" b="1" dirty="0">
                <a:solidFill>
                  <a:schemeClr val="accent5">
                    <a:lumMod val="50000"/>
                  </a:schemeClr>
                </a:solidFill>
                <a:ea typeface="+mj-ea"/>
                <a:cs typeface="Arial" pitchFamily="34" charset="0"/>
              </a:rPr>
              <a:t> их подачи и (или) не относящиеся к предмету Федерального закона № 248-ФЗ, рассматриваются </a:t>
            </a:r>
          </a:p>
          <a:p>
            <a:pPr algn="ctr"/>
            <a:r>
              <a:rPr lang="ru-RU" sz="2000" b="1" dirty="0">
                <a:solidFill>
                  <a:schemeClr val="accent5">
                    <a:lumMod val="50000"/>
                  </a:schemeClr>
                </a:solidFill>
                <a:ea typeface="+mj-ea"/>
                <a:cs typeface="Arial" pitchFamily="34" charset="0"/>
              </a:rPr>
              <a:t>в порядке, предусмотренном Федеральным законом от 2 мая 2006 г. № </a:t>
            </a:r>
            <a:r>
              <a:rPr lang="ru-RU" sz="2000" b="1" dirty="0" smtClean="0">
                <a:solidFill>
                  <a:schemeClr val="accent5">
                    <a:lumMod val="50000"/>
                  </a:schemeClr>
                </a:solidFill>
                <a:ea typeface="+mj-ea"/>
                <a:cs typeface="Arial" pitchFamily="34" charset="0"/>
              </a:rPr>
              <a:t>59-ФЗ, </a:t>
            </a:r>
            <a:r>
              <a:rPr lang="ru-RU" sz="2000" b="1" dirty="0">
                <a:solidFill>
                  <a:schemeClr val="accent5">
                    <a:lumMod val="50000"/>
                  </a:schemeClr>
                </a:solidFill>
                <a:ea typeface="+mj-ea"/>
                <a:cs typeface="Arial" pitchFamily="34" charset="0"/>
              </a:rPr>
              <a:t>с разъяснением заявителю установленного порядка </a:t>
            </a:r>
          </a:p>
          <a:p>
            <a:pPr algn="ctr"/>
            <a:r>
              <a:rPr lang="ru-RU" sz="2000" b="1" dirty="0">
                <a:solidFill>
                  <a:schemeClr val="accent5">
                    <a:lumMod val="50000"/>
                  </a:schemeClr>
                </a:solidFill>
                <a:ea typeface="+mj-ea"/>
                <a:cs typeface="Arial" pitchFamily="34" charset="0"/>
              </a:rPr>
              <a:t>обжалования решений </a:t>
            </a:r>
            <a:r>
              <a:rPr lang="ru-RU" sz="2000" b="1" dirty="0" smtClean="0">
                <a:solidFill>
                  <a:schemeClr val="accent5">
                    <a:lumMod val="50000"/>
                  </a:schemeClr>
                </a:solidFill>
                <a:ea typeface="+mj-ea"/>
                <a:cs typeface="Arial" pitchFamily="34" charset="0"/>
              </a:rPr>
              <a:t>КНО, </a:t>
            </a:r>
            <a:r>
              <a:rPr lang="ru-RU" sz="2000" b="1" dirty="0">
                <a:solidFill>
                  <a:schemeClr val="accent5">
                    <a:lumMod val="50000"/>
                  </a:schemeClr>
                </a:solidFill>
                <a:ea typeface="+mj-ea"/>
                <a:cs typeface="Arial" pitchFamily="34" charset="0"/>
              </a:rPr>
              <a:t>действий (бездействия) его должностных лиц</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38" y="1332366"/>
            <a:ext cx="2306482" cy="2425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899140" y="106257"/>
            <a:ext cx="3519577" cy="646331"/>
          </a:xfrm>
          <a:prstGeom prst="rect">
            <a:avLst/>
          </a:prstGeom>
        </p:spPr>
        <p:txBody>
          <a:bodyPr wrap="square">
            <a:spAutoFit/>
          </a:bodyPr>
          <a:lstStyle/>
          <a:p>
            <a:pPr algn="ctr"/>
            <a:r>
              <a:rPr lang="ru-RU" b="1" dirty="0" smtClean="0">
                <a:solidFill>
                  <a:srgbClr val="1F5480"/>
                </a:solidFill>
                <a:cs typeface="Arial" pitchFamily="34" charset="0"/>
              </a:rPr>
              <a:t>Правила досудебного обжалования</a:t>
            </a:r>
            <a:endParaRPr lang="ru-RU" b="1" dirty="0">
              <a:solidFill>
                <a:srgbClr val="1F5480"/>
              </a:solidFill>
              <a:cs typeface="Arial" pitchFamily="34" charset="0"/>
            </a:endParaRPr>
          </a:p>
        </p:txBody>
      </p:sp>
    </p:spTree>
    <p:extLst>
      <p:ext uri="{BB962C8B-B14F-4D97-AF65-F5344CB8AC3E}">
        <p14:creationId xmlns:p14="http://schemas.microsoft.com/office/powerpoint/2010/main" val="40781001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Рисунок 28" descr="gerbnso1.png"/>
          <p:cNvPicPr>
            <a:picLocks noChangeAspect="1"/>
          </p:cNvPicPr>
          <p:nvPr/>
        </p:nvPicPr>
        <p:blipFill>
          <a:blip r:embed="rId2"/>
          <a:stretch>
            <a:fillRect/>
          </a:stretch>
        </p:blipFill>
        <p:spPr>
          <a:xfrm>
            <a:off x="82738" y="105376"/>
            <a:ext cx="500927" cy="611131"/>
          </a:xfrm>
          <a:prstGeom prst="rect">
            <a:avLst/>
          </a:prstGeom>
        </p:spPr>
      </p:pic>
      <p:sp>
        <p:nvSpPr>
          <p:cNvPr id="32" name="Subtitle 2"/>
          <p:cNvSpPr txBox="1">
            <a:spLocks/>
          </p:cNvSpPr>
          <p:nvPr/>
        </p:nvSpPr>
        <p:spPr>
          <a:xfrm>
            <a:off x="614009" y="106257"/>
            <a:ext cx="1614842" cy="608118"/>
          </a:xfrm>
          <a:prstGeom prst="rect">
            <a:avLst/>
          </a:prstGeom>
        </p:spPr>
        <p:txBody>
          <a:bodyPr vert="horz" lIns="91440" tIns="45720" rIns="91440" bIns="45720" rtlCol="0">
            <a:noAutofit/>
          </a:bodyPr>
          <a:lstStyle/>
          <a:p>
            <a:pPr marL="0" marR="0" lvl="0" indent="0" defTabSz="914400" rtl="0" eaLnBrk="1" fontAlgn="auto" latinLnBrk="0" hangingPunct="1">
              <a:lnSpc>
                <a:spcPct val="150000"/>
              </a:lnSpc>
              <a:spcAft>
                <a:spcPts val="0"/>
              </a:spcAft>
              <a:buClrTx/>
              <a:buSzTx/>
              <a:buFont typeface="Arial" panose="020B0604020202020204" pitchFamily="34" charset="0"/>
              <a:buNone/>
              <a:tabLst/>
              <a:defRPr/>
            </a:pPr>
            <a:r>
              <a:rPr kumimoji="0" lang="ru-RU" sz="700" b="1" i="0" u="none" strike="noStrike" kern="1200" cap="none" normalizeH="0" baseline="0" noProof="0" dirty="0" smtClean="0">
                <a:ln>
                  <a:noFill/>
                </a:ln>
                <a:solidFill>
                  <a:schemeClr val="bg1"/>
                </a:solidFill>
                <a:effectLst/>
                <a:uLnTx/>
                <a:uFillTx/>
                <a:cs typeface="Arial" pitchFamily="34" charset="0"/>
              </a:rPr>
              <a:t>ИНСПЕКЦИЯ </a:t>
            </a:r>
            <a:r>
              <a:rPr lang="ru-RU" sz="700" b="1" dirty="0" smtClean="0">
                <a:solidFill>
                  <a:schemeClr val="bg1"/>
                </a:solidFill>
                <a:cs typeface="Arial" pitchFamily="34" charset="0"/>
              </a:rPr>
              <a:t>ГОСУДАРСТВЕННОГО</a:t>
            </a:r>
          </a:p>
          <a:p>
            <a:pPr marL="0" marR="0" lvl="0" indent="0" defTabSz="914400" rtl="0" eaLnBrk="1" fontAlgn="auto" latinLnBrk="0" hangingPunct="1">
              <a:lnSpc>
                <a:spcPct val="150000"/>
              </a:lnSpc>
              <a:spcAft>
                <a:spcPts val="0"/>
              </a:spcAft>
              <a:buClrTx/>
              <a:buSzTx/>
              <a:buFont typeface="Arial" panose="020B0604020202020204" pitchFamily="34" charset="0"/>
              <a:buNone/>
              <a:tabLst/>
              <a:defRPr/>
            </a:pPr>
            <a:r>
              <a:rPr lang="ru-RU" sz="700" b="1" dirty="0" smtClean="0">
                <a:solidFill>
                  <a:schemeClr val="bg1"/>
                </a:solidFill>
                <a:cs typeface="Arial" pitchFamily="34" charset="0"/>
              </a:rPr>
              <a:t>СТРОИТЕЛЬНОГО НАДЗОРА</a:t>
            </a:r>
          </a:p>
          <a:p>
            <a:pPr marL="0" marR="0" lvl="0" indent="0" defTabSz="914400" rtl="0" eaLnBrk="1" fontAlgn="auto" latinLnBrk="0" hangingPunct="1">
              <a:lnSpc>
                <a:spcPct val="150000"/>
              </a:lnSpc>
              <a:spcAft>
                <a:spcPts val="0"/>
              </a:spcAft>
              <a:buClrTx/>
              <a:buSzTx/>
              <a:buFont typeface="Arial" panose="020B0604020202020204" pitchFamily="34" charset="0"/>
              <a:buNone/>
              <a:tabLst/>
              <a:defRPr/>
            </a:pPr>
            <a:r>
              <a:rPr kumimoji="0" lang="ru-RU" sz="700" b="1" i="0" u="none" strike="noStrike" kern="1200" cap="none" normalizeH="0" baseline="0" noProof="0" dirty="0" smtClean="0">
                <a:ln>
                  <a:noFill/>
                </a:ln>
                <a:solidFill>
                  <a:schemeClr val="bg1"/>
                </a:solidFill>
                <a:effectLst/>
                <a:uLnTx/>
                <a:uFillTx/>
                <a:cs typeface="Arial" pitchFamily="34" charset="0"/>
              </a:rPr>
              <a:t>НОВОСИБИРСКОЙ ОБЛАСТИ</a:t>
            </a:r>
            <a:endParaRPr kumimoji="0" lang="en-US" sz="700" b="1" i="0" u="none" strike="noStrike" kern="1200" cap="none" normalizeH="0" baseline="0" noProof="0" dirty="0">
              <a:ln>
                <a:noFill/>
              </a:ln>
              <a:solidFill>
                <a:schemeClr val="bg1"/>
              </a:solidFill>
              <a:effectLst/>
              <a:uLnTx/>
              <a:uFillTx/>
              <a:cs typeface="Arial" pitchFamily="34" charset="0"/>
            </a:endParaRPr>
          </a:p>
        </p:txBody>
      </p:sp>
      <p:sp>
        <p:nvSpPr>
          <p:cNvPr id="33" name="TextBox 32"/>
          <p:cNvSpPr txBox="1"/>
          <p:nvPr/>
        </p:nvSpPr>
        <p:spPr>
          <a:xfrm>
            <a:off x="6685808" y="4743390"/>
            <a:ext cx="2458192" cy="400110"/>
          </a:xfrm>
          <a:prstGeom prst="rect">
            <a:avLst/>
          </a:prstGeom>
          <a:noFill/>
        </p:spPr>
        <p:txBody>
          <a:bodyPr wrap="square" rtlCol="0">
            <a:spAutoFit/>
          </a:bodyPr>
          <a:lstStyle/>
          <a:p>
            <a:pPr algn="r"/>
            <a:r>
              <a:rPr lang="en-US" sz="2000" b="1" dirty="0" smtClean="0">
                <a:solidFill>
                  <a:schemeClr val="bg1"/>
                </a:solidFill>
              </a:rPr>
              <a:t>www.gsn.nso.ru</a:t>
            </a:r>
            <a:endParaRPr lang="ru-RU" sz="2000" b="1" dirty="0">
              <a:solidFill>
                <a:schemeClr val="bg1"/>
              </a:solidFill>
            </a:endParaRPr>
          </a:p>
        </p:txBody>
      </p:sp>
      <p:sp>
        <p:nvSpPr>
          <p:cNvPr id="31" name="TextBox 30"/>
          <p:cNvSpPr txBox="1"/>
          <p:nvPr/>
        </p:nvSpPr>
        <p:spPr>
          <a:xfrm>
            <a:off x="143124" y="940702"/>
            <a:ext cx="8931866" cy="4093428"/>
          </a:xfrm>
          <a:prstGeom prst="rect">
            <a:avLst/>
          </a:prstGeom>
          <a:noFill/>
        </p:spPr>
        <p:txBody>
          <a:bodyPr wrap="square" rtlCol="0">
            <a:spAutoFit/>
          </a:bodyPr>
          <a:lstStyle/>
          <a:p>
            <a:pPr algn="ctr"/>
            <a:r>
              <a:rPr lang="ru-RU" sz="2000" b="1" dirty="0" smtClean="0">
                <a:solidFill>
                  <a:srgbClr val="C00000"/>
                </a:solidFill>
                <a:cs typeface="Arial" pitchFamily="34" charset="0"/>
              </a:rPr>
              <a:t>Правом </a:t>
            </a:r>
            <a:r>
              <a:rPr lang="ru-RU" sz="2000" b="1" dirty="0">
                <a:solidFill>
                  <a:srgbClr val="C00000"/>
                </a:solidFill>
                <a:cs typeface="Arial" pitchFamily="34" charset="0"/>
              </a:rPr>
              <a:t>на </a:t>
            </a:r>
            <a:r>
              <a:rPr lang="ru-RU" sz="2000" b="1" dirty="0" smtClean="0">
                <a:solidFill>
                  <a:srgbClr val="C00000"/>
                </a:solidFill>
                <a:cs typeface="Arial" pitchFamily="34" charset="0"/>
              </a:rPr>
              <a:t>обжалование</a:t>
            </a:r>
            <a:r>
              <a:rPr lang="ru-RU" sz="2000" b="1" dirty="0" smtClean="0">
                <a:solidFill>
                  <a:srgbClr val="1F5480"/>
                </a:solidFill>
                <a:cs typeface="Arial" pitchFamily="34" charset="0"/>
              </a:rPr>
              <a:t> </a:t>
            </a:r>
            <a:r>
              <a:rPr lang="ru-RU" sz="2000" b="1" dirty="0">
                <a:solidFill>
                  <a:srgbClr val="1F5480"/>
                </a:solidFill>
                <a:cs typeface="Arial" pitchFamily="34" charset="0"/>
              </a:rPr>
              <a:t>обладает </a:t>
            </a:r>
            <a:r>
              <a:rPr lang="ru-RU" sz="2000" b="1" dirty="0">
                <a:solidFill>
                  <a:srgbClr val="C00000"/>
                </a:solidFill>
                <a:cs typeface="Arial" pitchFamily="34" charset="0"/>
              </a:rPr>
              <a:t>контролируемое лицо</a:t>
            </a:r>
            <a:r>
              <a:rPr lang="ru-RU" sz="2000" b="1" dirty="0">
                <a:solidFill>
                  <a:srgbClr val="1F5480"/>
                </a:solidFill>
                <a:cs typeface="Arial" pitchFamily="34" charset="0"/>
              </a:rPr>
              <a:t>, в отношении которого приняты решения или совершены действия (бездействие</a:t>
            </a:r>
            <a:r>
              <a:rPr lang="ru-RU" sz="2000" b="1" dirty="0" smtClean="0">
                <a:solidFill>
                  <a:srgbClr val="1F5480"/>
                </a:solidFill>
                <a:cs typeface="Arial" pitchFamily="34" charset="0"/>
              </a:rPr>
              <a:t>).</a:t>
            </a:r>
          </a:p>
          <a:p>
            <a:pPr algn="ctr"/>
            <a:r>
              <a:rPr lang="ru-RU" sz="2000" b="1" dirty="0">
                <a:solidFill>
                  <a:srgbClr val="1F5480"/>
                </a:solidFill>
                <a:cs typeface="Arial" pitchFamily="34" charset="0"/>
              </a:rPr>
              <a:t>Подсистема досудебного обжалования </a:t>
            </a:r>
            <a:r>
              <a:rPr lang="ru-RU" sz="2000" b="1" dirty="0" smtClean="0">
                <a:solidFill>
                  <a:srgbClr val="1F5480"/>
                </a:solidFill>
                <a:cs typeface="Arial" pitchFamily="34" charset="0"/>
              </a:rPr>
              <a:t>обеспечивает </a:t>
            </a:r>
            <a:r>
              <a:rPr lang="ru-RU" sz="2000" b="1" dirty="0">
                <a:solidFill>
                  <a:srgbClr val="1F5480"/>
                </a:solidFill>
                <a:cs typeface="Arial" pitchFamily="34" charset="0"/>
              </a:rPr>
              <a:t>возможность обработки жалоб </a:t>
            </a:r>
            <a:r>
              <a:rPr lang="ru-RU" sz="2000" b="1" dirty="0" smtClean="0">
                <a:solidFill>
                  <a:srgbClr val="1F5480"/>
                </a:solidFill>
                <a:cs typeface="Arial" pitchFamily="34" charset="0"/>
              </a:rPr>
              <a:t>в </a:t>
            </a:r>
            <a:r>
              <a:rPr lang="ru-RU" sz="2000" b="1" dirty="0">
                <a:solidFill>
                  <a:srgbClr val="1F5480"/>
                </a:solidFill>
                <a:cs typeface="Arial" pitchFamily="34" charset="0"/>
              </a:rPr>
              <a:t>отношении:</a:t>
            </a:r>
          </a:p>
          <a:p>
            <a:pPr algn="ctr"/>
            <a:endParaRPr lang="ru-RU" sz="2000" b="1" dirty="0" smtClean="0">
              <a:solidFill>
                <a:srgbClr val="1F5480"/>
              </a:solidFill>
              <a:cs typeface="Arial" pitchFamily="34" charset="0"/>
            </a:endParaRPr>
          </a:p>
          <a:p>
            <a:pPr algn="just"/>
            <a:r>
              <a:rPr lang="ru-RU" sz="2000" b="1" dirty="0">
                <a:solidFill>
                  <a:srgbClr val="1F5480"/>
                </a:solidFill>
                <a:ea typeface="+mj-ea"/>
                <a:cs typeface="Arial" pitchFamily="34" charset="0"/>
              </a:rPr>
              <a:t>1) </a:t>
            </a:r>
            <a:r>
              <a:rPr lang="ru-RU" sz="2000" b="1" dirty="0" smtClean="0">
                <a:solidFill>
                  <a:srgbClr val="1F5480"/>
                </a:solidFill>
                <a:ea typeface="+mj-ea"/>
                <a:cs typeface="Arial" pitchFamily="34" charset="0"/>
              </a:rPr>
              <a:t>  </a:t>
            </a:r>
            <a:r>
              <a:rPr lang="ru-RU" sz="2000" b="1" dirty="0" smtClean="0">
                <a:solidFill>
                  <a:srgbClr val="C00000"/>
                </a:solidFill>
                <a:ea typeface="+mj-ea"/>
                <a:cs typeface="Arial" pitchFamily="34" charset="0"/>
              </a:rPr>
              <a:t>решений</a:t>
            </a:r>
            <a:r>
              <a:rPr lang="ru-RU" sz="2000" b="1" dirty="0" smtClean="0">
                <a:solidFill>
                  <a:srgbClr val="1F5480"/>
                </a:solidFill>
                <a:ea typeface="+mj-ea"/>
                <a:cs typeface="Arial" pitchFamily="34" charset="0"/>
              </a:rPr>
              <a:t> </a:t>
            </a:r>
            <a:r>
              <a:rPr lang="ru-RU" sz="2000" b="1" dirty="0">
                <a:solidFill>
                  <a:srgbClr val="1F5480"/>
                </a:solidFill>
                <a:ea typeface="+mj-ea"/>
                <a:cs typeface="Arial" pitchFamily="34" charset="0"/>
              </a:rPr>
              <a:t>о проведении контрольных (надзорных) мероприятий;</a:t>
            </a:r>
          </a:p>
          <a:p>
            <a:pPr algn="just"/>
            <a:r>
              <a:rPr lang="ru-RU" sz="2000" b="1" dirty="0">
                <a:solidFill>
                  <a:srgbClr val="1F5480"/>
                </a:solidFill>
                <a:ea typeface="+mj-ea"/>
                <a:cs typeface="Arial" pitchFamily="34" charset="0"/>
              </a:rPr>
              <a:t>2) </a:t>
            </a:r>
            <a:r>
              <a:rPr lang="ru-RU" sz="2000" b="1" dirty="0" smtClean="0">
                <a:solidFill>
                  <a:srgbClr val="1F5480"/>
                </a:solidFill>
                <a:ea typeface="+mj-ea"/>
                <a:cs typeface="Arial" pitchFamily="34" charset="0"/>
              </a:rPr>
              <a:t>  </a:t>
            </a:r>
            <a:r>
              <a:rPr lang="ru-RU" sz="2000" b="1" dirty="0" smtClean="0">
                <a:solidFill>
                  <a:srgbClr val="C00000"/>
                </a:solidFill>
                <a:ea typeface="+mj-ea"/>
                <a:cs typeface="Arial" pitchFamily="34" charset="0"/>
              </a:rPr>
              <a:t>актов</a:t>
            </a:r>
            <a:r>
              <a:rPr lang="ru-RU" sz="2000" b="1" dirty="0" smtClean="0">
                <a:solidFill>
                  <a:srgbClr val="1F5480"/>
                </a:solidFill>
                <a:ea typeface="+mj-ea"/>
                <a:cs typeface="Arial" pitchFamily="34" charset="0"/>
              </a:rPr>
              <a:t> </a:t>
            </a:r>
            <a:r>
              <a:rPr lang="ru-RU" sz="2000" b="1" dirty="0">
                <a:solidFill>
                  <a:srgbClr val="1F5480"/>
                </a:solidFill>
                <a:ea typeface="+mj-ea"/>
                <a:cs typeface="Arial" pitchFamily="34" charset="0"/>
              </a:rPr>
              <a:t>контрольных (надзорных) </a:t>
            </a:r>
            <a:r>
              <a:rPr lang="ru-RU" sz="2000" b="1" dirty="0" smtClean="0">
                <a:solidFill>
                  <a:srgbClr val="1F5480"/>
                </a:solidFill>
                <a:ea typeface="+mj-ea"/>
                <a:cs typeface="Arial" pitchFamily="34" charset="0"/>
              </a:rPr>
              <a:t>мероприятий;</a:t>
            </a:r>
          </a:p>
          <a:p>
            <a:pPr algn="just"/>
            <a:r>
              <a:rPr lang="ru-RU" sz="2000" b="1" dirty="0" smtClean="0">
                <a:solidFill>
                  <a:srgbClr val="1F5480"/>
                </a:solidFill>
                <a:ea typeface="+mj-ea"/>
                <a:cs typeface="Arial" pitchFamily="34" charset="0"/>
              </a:rPr>
              <a:t>3)   </a:t>
            </a:r>
            <a:r>
              <a:rPr lang="ru-RU" sz="2000" b="1" dirty="0" smtClean="0">
                <a:solidFill>
                  <a:srgbClr val="C00000"/>
                </a:solidFill>
                <a:ea typeface="+mj-ea"/>
                <a:cs typeface="Arial" pitchFamily="34" charset="0"/>
              </a:rPr>
              <a:t>предписания </a:t>
            </a:r>
            <a:r>
              <a:rPr lang="ru-RU" sz="2000" b="1" dirty="0">
                <a:solidFill>
                  <a:srgbClr val="1F5480"/>
                </a:solidFill>
                <a:ea typeface="+mj-ea"/>
                <a:cs typeface="Arial" pitchFamily="34" charset="0"/>
              </a:rPr>
              <a:t>об устранении выявленных нарушений;</a:t>
            </a:r>
          </a:p>
          <a:p>
            <a:pPr algn="just"/>
            <a:r>
              <a:rPr lang="ru-RU" sz="2000" b="1" dirty="0">
                <a:solidFill>
                  <a:srgbClr val="1F5480"/>
                </a:solidFill>
                <a:ea typeface="+mj-ea"/>
                <a:cs typeface="Arial" pitchFamily="34" charset="0"/>
              </a:rPr>
              <a:t>4</a:t>
            </a:r>
            <a:r>
              <a:rPr lang="ru-RU" sz="2000" b="1" dirty="0" smtClean="0">
                <a:solidFill>
                  <a:srgbClr val="1F5480"/>
                </a:solidFill>
                <a:ea typeface="+mj-ea"/>
                <a:cs typeface="Arial" pitchFamily="34" charset="0"/>
              </a:rPr>
              <a:t>) </a:t>
            </a:r>
            <a:r>
              <a:rPr lang="ru-RU" sz="2000" b="1" dirty="0" smtClean="0">
                <a:solidFill>
                  <a:srgbClr val="C00000"/>
                </a:solidFill>
                <a:ea typeface="+mj-ea"/>
                <a:cs typeface="Arial" pitchFamily="34" charset="0"/>
              </a:rPr>
              <a:t>действий </a:t>
            </a:r>
            <a:r>
              <a:rPr lang="ru-RU" sz="2000" b="1" dirty="0">
                <a:solidFill>
                  <a:srgbClr val="C00000"/>
                </a:solidFill>
                <a:ea typeface="+mj-ea"/>
                <a:cs typeface="Arial" pitchFamily="34" charset="0"/>
              </a:rPr>
              <a:t>(</a:t>
            </a:r>
            <a:r>
              <a:rPr lang="ru-RU" sz="2000" b="1" dirty="0" smtClean="0">
                <a:solidFill>
                  <a:srgbClr val="C00000"/>
                </a:solidFill>
                <a:ea typeface="+mj-ea"/>
                <a:cs typeface="Arial" pitchFamily="34" charset="0"/>
              </a:rPr>
              <a:t>бездействия)</a:t>
            </a:r>
            <a:r>
              <a:rPr lang="ru-RU" sz="2000" b="1" dirty="0" smtClean="0">
                <a:solidFill>
                  <a:srgbClr val="1F5480"/>
                </a:solidFill>
                <a:ea typeface="+mj-ea"/>
                <a:cs typeface="Arial" pitchFamily="34" charset="0"/>
              </a:rPr>
              <a:t> </a:t>
            </a:r>
            <a:r>
              <a:rPr lang="ru-RU" sz="2000" b="1" dirty="0">
                <a:solidFill>
                  <a:srgbClr val="1F5480"/>
                </a:solidFill>
                <a:ea typeface="+mj-ea"/>
                <a:cs typeface="Arial" pitchFamily="34" charset="0"/>
              </a:rPr>
              <a:t>должностных лиц контрольного (надзорного) органа в рамках контрольных (надзорных) </a:t>
            </a:r>
            <a:r>
              <a:rPr lang="ru-RU" sz="2000" b="1" dirty="0" smtClean="0">
                <a:solidFill>
                  <a:srgbClr val="1F5480"/>
                </a:solidFill>
                <a:ea typeface="+mj-ea"/>
                <a:cs typeface="Arial" pitchFamily="34" charset="0"/>
              </a:rPr>
              <a:t>мероприятий;</a:t>
            </a:r>
          </a:p>
          <a:p>
            <a:pPr algn="just"/>
            <a:r>
              <a:rPr lang="ru-RU" sz="2000" b="1" dirty="0" smtClean="0">
                <a:solidFill>
                  <a:srgbClr val="1F5480"/>
                </a:solidFill>
                <a:ea typeface="+mj-ea"/>
                <a:cs typeface="Arial" pitchFamily="34" charset="0"/>
              </a:rPr>
              <a:t>5)   </a:t>
            </a:r>
            <a:r>
              <a:rPr lang="ru-RU" sz="2000" b="1" dirty="0" smtClean="0">
                <a:solidFill>
                  <a:srgbClr val="00B050"/>
                </a:solidFill>
                <a:ea typeface="+mj-ea"/>
                <a:cs typeface="Arial" pitchFamily="34" charset="0"/>
              </a:rPr>
              <a:t>ходатайство</a:t>
            </a:r>
            <a:r>
              <a:rPr lang="ru-RU" sz="2000" b="1" dirty="0" smtClean="0">
                <a:solidFill>
                  <a:srgbClr val="1F5480"/>
                </a:solidFill>
                <a:ea typeface="+mj-ea"/>
                <a:cs typeface="Arial" pitchFamily="34" charset="0"/>
              </a:rPr>
              <a:t> о продлении срока исполнения предписания.</a:t>
            </a:r>
            <a:endParaRPr lang="ru-RU" sz="2000" b="1" dirty="0" smtClean="0">
              <a:solidFill>
                <a:srgbClr val="1F5480"/>
              </a:solidFill>
              <a:ea typeface="+mj-ea"/>
              <a:cs typeface="Arial" pitchFamily="34" charset="0"/>
            </a:endParaRPr>
          </a:p>
          <a:p>
            <a:pPr algn="just"/>
            <a:endParaRPr lang="ru-RU" sz="2000" b="1" dirty="0">
              <a:solidFill>
                <a:srgbClr val="1F5480"/>
              </a:solidFill>
              <a:ea typeface="+mj-ea"/>
              <a:cs typeface="Arial" pitchFamily="34" charset="0"/>
            </a:endParaRPr>
          </a:p>
          <a:p>
            <a:pPr algn="ctr"/>
            <a:endParaRPr lang="ru-RU" sz="2000" b="1" dirty="0">
              <a:solidFill>
                <a:srgbClr val="1F5480"/>
              </a:solidFill>
              <a:ea typeface="+mj-ea"/>
              <a:cs typeface="Arial" pitchFamily="34" charset="0"/>
            </a:endParaRPr>
          </a:p>
        </p:txBody>
      </p:sp>
      <p:sp>
        <p:nvSpPr>
          <p:cNvPr id="2" name="Прямоугольник 1"/>
          <p:cNvSpPr/>
          <p:nvPr/>
        </p:nvSpPr>
        <p:spPr>
          <a:xfrm>
            <a:off x="3623093" y="87775"/>
            <a:ext cx="4753155" cy="1015663"/>
          </a:xfrm>
          <a:prstGeom prst="rect">
            <a:avLst/>
          </a:prstGeom>
        </p:spPr>
        <p:txBody>
          <a:bodyPr wrap="square">
            <a:spAutoFit/>
          </a:bodyPr>
          <a:lstStyle/>
          <a:p>
            <a:pPr algn="ctr"/>
            <a:r>
              <a:rPr lang="ru-RU" sz="2400" b="1" dirty="0" smtClean="0">
                <a:solidFill>
                  <a:srgbClr val="1F5480"/>
                </a:solidFill>
                <a:cs typeface="Arial" pitchFamily="34" charset="0"/>
              </a:rPr>
              <a:t>Право на обжалование</a:t>
            </a:r>
          </a:p>
          <a:p>
            <a:pPr algn="ctr"/>
            <a:r>
              <a:rPr lang="ru-RU" b="1" dirty="0" smtClean="0">
                <a:solidFill>
                  <a:srgbClr val="1F5480"/>
                </a:solidFill>
                <a:cs typeface="Arial" pitchFamily="34" charset="0"/>
              </a:rPr>
              <a:t>Статьи 39, 40 </a:t>
            </a:r>
            <a:r>
              <a:rPr lang="ru-RU" b="1" dirty="0">
                <a:solidFill>
                  <a:srgbClr val="1F5480"/>
                </a:solidFill>
                <a:cs typeface="Arial" pitchFamily="34" charset="0"/>
              </a:rPr>
              <a:t>Федерального закона №</a:t>
            </a:r>
            <a:r>
              <a:rPr lang="ru-RU" b="1" dirty="0" smtClean="0">
                <a:solidFill>
                  <a:srgbClr val="1F5480"/>
                </a:solidFill>
                <a:cs typeface="Arial" pitchFamily="34" charset="0"/>
              </a:rPr>
              <a:t>248-ФЗ</a:t>
            </a:r>
          </a:p>
          <a:p>
            <a:pPr algn="ctr"/>
            <a:endParaRPr lang="ru-RU" dirty="0"/>
          </a:p>
        </p:txBody>
      </p:sp>
    </p:spTree>
    <p:extLst>
      <p:ext uri="{BB962C8B-B14F-4D97-AF65-F5344CB8AC3E}">
        <p14:creationId xmlns:p14="http://schemas.microsoft.com/office/powerpoint/2010/main" val="41916635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Рисунок 28" descr="gerbnso1.png"/>
          <p:cNvPicPr>
            <a:picLocks noChangeAspect="1"/>
          </p:cNvPicPr>
          <p:nvPr/>
        </p:nvPicPr>
        <p:blipFill>
          <a:blip r:embed="rId2"/>
          <a:stretch>
            <a:fillRect/>
          </a:stretch>
        </p:blipFill>
        <p:spPr>
          <a:xfrm>
            <a:off x="82738" y="105376"/>
            <a:ext cx="500927" cy="611131"/>
          </a:xfrm>
          <a:prstGeom prst="rect">
            <a:avLst/>
          </a:prstGeom>
        </p:spPr>
      </p:pic>
      <p:sp>
        <p:nvSpPr>
          <p:cNvPr id="32" name="Subtitle 2"/>
          <p:cNvSpPr txBox="1">
            <a:spLocks/>
          </p:cNvSpPr>
          <p:nvPr/>
        </p:nvSpPr>
        <p:spPr>
          <a:xfrm>
            <a:off x="614009" y="106257"/>
            <a:ext cx="1614842" cy="608118"/>
          </a:xfrm>
          <a:prstGeom prst="rect">
            <a:avLst/>
          </a:prstGeom>
        </p:spPr>
        <p:txBody>
          <a:bodyPr vert="horz" lIns="91440" tIns="45720" rIns="91440" bIns="45720" rtlCol="0">
            <a:noAutofit/>
          </a:bodyPr>
          <a:lstStyle/>
          <a:p>
            <a:pPr marL="0" marR="0" lvl="0" indent="0" defTabSz="914400" rtl="0" eaLnBrk="1" fontAlgn="auto" latinLnBrk="0" hangingPunct="1">
              <a:lnSpc>
                <a:spcPct val="150000"/>
              </a:lnSpc>
              <a:spcAft>
                <a:spcPts val="0"/>
              </a:spcAft>
              <a:buClrTx/>
              <a:buSzTx/>
              <a:buFont typeface="Arial" panose="020B0604020202020204" pitchFamily="34" charset="0"/>
              <a:buNone/>
              <a:tabLst/>
              <a:defRPr/>
            </a:pPr>
            <a:r>
              <a:rPr kumimoji="0" lang="ru-RU" sz="700" b="1" i="0" u="none" strike="noStrike" kern="1200" cap="none" normalizeH="0" baseline="0" noProof="0" dirty="0" smtClean="0">
                <a:ln>
                  <a:noFill/>
                </a:ln>
                <a:solidFill>
                  <a:schemeClr val="bg1"/>
                </a:solidFill>
                <a:effectLst/>
                <a:uLnTx/>
                <a:uFillTx/>
                <a:cs typeface="Arial" pitchFamily="34" charset="0"/>
              </a:rPr>
              <a:t>ИНСПЕКЦИЯ </a:t>
            </a:r>
            <a:r>
              <a:rPr lang="ru-RU" sz="700" b="1" dirty="0" smtClean="0">
                <a:solidFill>
                  <a:schemeClr val="bg1"/>
                </a:solidFill>
                <a:cs typeface="Arial" pitchFamily="34" charset="0"/>
              </a:rPr>
              <a:t>ГОСУДАРСТВЕННОГО</a:t>
            </a:r>
          </a:p>
          <a:p>
            <a:pPr marL="0" marR="0" lvl="0" indent="0" defTabSz="914400" rtl="0" eaLnBrk="1" fontAlgn="auto" latinLnBrk="0" hangingPunct="1">
              <a:lnSpc>
                <a:spcPct val="150000"/>
              </a:lnSpc>
              <a:spcAft>
                <a:spcPts val="0"/>
              </a:spcAft>
              <a:buClrTx/>
              <a:buSzTx/>
              <a:buFont typeface="Arial" panose="020B0604020202020204" pitchFamily="34" charset="0"/>
              <a:buNone/>
              <a:tabLst/>
              <a:defRPr/>
            </a:pPr>
            <a:r>
              <a:rPr lang="ru-RU" sz="700" b="1" dirty="0" smtClean="0">
                <a:solidFill>
                  <a:schemeClr val="bg1"/>
                </a:solidFill>
                <a:cs typeface="Arial" pitchFamily="34" charset="0"/>
              </a:rPr>
              <a:t>СТРОИТЕЛЬНОГО НАДЗОРА</a:t>
            </a:r>
          </a:p>
          <a:p>
            <a:pPr marL="0" marR="0" lvl="0" indent="0" defTabSz="914400" rtl="0" eaLnBrk="1" fontAlgn="auto" latinLnBrk="0" hangingPunct="1">
              <a:lnSpc>
                <a:spcPct val="150000"/>
              </a:lnSpc>
              <a:spcAft>
                <a:spcPts val="0"/>
              </a:spcAft>
              <a:buClrTx/>
              <a:buSzTx/>
              <a:buFont typeface="Arial" panose="020B0604020202020204" pitchFamily="34" charset="0"/>
              <a:buNone/>
              <a:tabLst/>
              <a:defRPr/>
            </a:pPr>
            <a:r>
              <a:rPr kumimoji="0" lang="ru-RU" sz="700" b="1" i="0" u="none" strike="noStrike" kern="1200" cap="none" normalizeH="0" baseline="0" noProof="0" dirty="0" smtClean="0">
                <a:ln>
                  <a:noFill/>
                </a:ln>
                <a:solidFill>
                  <a:schemeClr val="bg1"/>
                </a:solidFill>
                <a:effectLst/>
                <a:uLnTx/>
                <a:uFillTx/>
                <a:cs typeface="Arial" pitchFamily="34" charset="0"/>
              </a:rPr>
              <a:t>НОВОСИБИРСКОЙ ОБЛАСТИ</a:t>
            </a:r>
            <a:endParaRPr kumimoji="0" lang="en-US" sz="700" b="1" i="0" u="none" strike="noStrike" kern="1200" cap="none" normalizeH="0" baseline="0" noProof="0" dirty="0">
              <a:ln>
                <a:noFill/>
              </a:ln>
              <a:solidFill>
                <a:schemeClr val="bg1"/>
              </a:solidFill>
              <a:effectLst/>
              <a:uLnTx/>
              <a:uFillTx/>
              <a:cs typeface="Arial" pitchFamily="34" charset="0"/>
            </a:endParaRPr>
          </a:p>
        </p:txBody>
      </p:sp>
      <p:sp>
        <p:nvSpPr>
          <p:cNvPr id="33" name="TextBox 32"/>
          <p:cNvSpPr txBox="1"/>
          <p:nvPr/>
        </p:nvSpPr>
        <p:spPr>
          <a:xfrm>
            <a:off x="6685808" y="4743390"/>
            <a:ext cx="2458192" cy="400110"/>
          </a:xfrm>
          <a:prstGeom prst="rect">
            <a:avLst/>
          </a:prstGeom>
          <a:noFill/>
        </p:spPr>
        <p:txBody>
          <a:bodyPr wrap="square" rtlCol="0">
            <a:spAutoFit/>
          </a:bodyPr>
          <a:lstStyle/>
          <a:p>
            <a:pPr algn="r"/>
            <a:r>
              <a:rPr lang="en-US" sz="2000" b="1" dirty="0" smtClean="0">
                <a:solidFill>
                  <a:schemeClr val="bg1"/>
                </a:solidFill>
              </a:rPr>
              <a:t>www.gsn.nso.ru</a:t>
            </a:r>
            <a:endParaRPr lang="ru-RU" sz="2000" b="1" dirty="0">
              <a:solidFill>
                <a:schemeClr val="bg1"/>
              </a:solidFill>
            </a:endParaRPr>
          </a:p>
        </p:txBody>
      </p:sp>
      <p:sp>
        <p:nvSpPr>
          <p:cNvPr id="31" name="TextBox 30"/>
          <p:cNvSpPr txBox="1"/>
          <p:nvPr/>
        </p:nvSpPr>
        <p:spPr>
          <a:xfrm>
            <a:off x="0" y="1130059"/>
            <a:ext cx="9144000" cy="3539430"/>
          </a:xfrm>
          <a:prstGeom prst="rect">
            <a:avLst/>
          </a:prstGeom>
          <a:noFill/>
        </p:spPr>
        <p:txBody>
          <a:bodyPr wrap="square" rtlCol="0">
            <a:spAutoFit/>
          </a:bodyPr>
          <a:lstStyle/>
          <a:p>
            <a:pPr algn="just"/>
            <a:r>
              <a:rPr lang="ru-RU" sz="1600" b="1" dirty="0" smtClean="0">
                <a:solidFill>
                  <a:srgbClr val="1F5480"/>
                </a:solidFill>
                <a:cs typeface="Arial" pitchFamily="34" charset="0"/>
              </a:rPr>
              <a:t>	Жалоба </a:t>
            </a:r>
            <a:r>
              <a:rPr lang="ru-RU" sz="1600" b="1" i="1" u="sng" dirty="0">
                <a:solidFill>
                  <a:srgbClr val="1F5480"/>
                </a:solidFill>
                <a:cs typeface="Arial" pitchFamily="34" charset="0"/>
              </a:rPr>
              <a:t>должна</a:t>
            </a:r>
            <a:r>
              <a:rPr lang="ru-RU" sz="1600" b="1" dirty="0">
                <a:solidFill>
                  <a:srgbClr val="1F5480"/>
                </a:solidFill>
                <a:cs typeface="Arial" pitchFamily="34" charset="0"/>
              </a:rPr>
              <a:t> содержать:</a:t>
            </a:r>
          </a:p>
          <a:p>
            <a:pPr algn="just"/>
            <a:r>
              <a:rPr lang="ru-RU" sz="1600" b="1" dirty="0">
                <a:solidFill>
                  <a:srgbClr val="1F5480"/>
                </a:solidFill>
                <a:cs typeface="Arial" pitchFamily="34" charset="0"/>
              </a:rPr>
              <a:t>1) </a:t>
            </a:r>
            <a:r>
              <a:rPr lang="ru-RU" sz="1600" b="1" dirty="0" smtClean="0">
                <a:solidFill>
                  <a:srgbClr val="1F5480"/>
                </a:solidFill>
                <a:cs typeface="Arial" pitchFamily="34" charset="0"/>
              </a:rPr>
              <a:t>наименование </a:t>
            </a:r>
            <a:r>
              <a:rPr lang="ru-RU" sz="1600" b="1" dirty="0">
                <a:solidFill>
                  <a:srgbClr val="1F5480"/>
                </a:solidFill>
                <a:cs typeface="Arial" pitchFamily="34" charset="0"/>
              </a:rPr>
              <a:t>контрольного (надзорного) органа, фамилию, имя, отчество </a:t>
            </a:r>
            <a:r>
              <a:rPr lang="ru-RU" sz="1600" b="1" dirty="0" smtClean="0">
                <a:solidFill>
                  <a:srgbClr val="1F5480"/>
                </a:solidFill>
                <a:cs typeface="Arial" pitchFamily="34" charset="0"/>
              </a:rPr>
              <a:t>должностного лица;</a:t>
            </a:r>
            <a:endParaRPr lang="ru-RU" sz="1600" b="1" dirty="0">
              <a:solidFill>
                <a:srgbClr val="1F5480"/>
              </a:solidFill>
              <a:cs typeface="Arial" pitchFamily="34" charset="0"/>
            </a:endParaRPr>
          </a:p>
          <a:p>
            <a:pPr algn="just"/>
            <a:r>
              <a:rPr lang="ru-RU" sz="1600" b="1" dirty="0">
                <a:solidFill>
                  <a:srgbClr val="1F5480"/>
                </a:solidFill>
                <a:cs typeface="Arial" pitchFamily="34" charset="0"/>
              </a:rPr>
              <a:t>2) </a:t>
            </a:r>
            <a:r>
              <a:rPr lang="ru-RU" sz="1600" b="1" dirty="0" smtClean="0">
                <a:solidFill>
                  <a:srgbClr val="1F5480"/>
                </a:solidFill>
                <a:cs typeface="Arial" pitchFamily="34" charset="0"/>
              </a:rPr>
              <a:t> данные о лице, подавшем жалобу;</a:t>
            </a:r>
            <a:endParaRPr lang="ru-RU" sz="1600" b="1" dirty="0">
              <a:solidFill>
                <a:srgbClr val="1F5480"/>
              </a:solidFill>
              <a:cs typeface="Arial" pitchFamily="34" charset="0"/>
            </a:endParaRPr>
          </a:p>
          <a:p>
            <a:pPr algn="just"/>
            <a:r>
              <a:rPr lang="ru-RU" sz="1600" b="1" dirty="0">
                <a:solidFill>
                  <a:srgbClr val="1F5480"/>
                </a:solidFill>
                <a:cs typeface="Arial" pitchFamily="34" charset="0"/>
              </a:rPr>
              <a:t>3) сведения об обжалуемых решении </a:t>
            </a:r>
            <a:r>
              <a:rPr lang="ru-RU" sz="1600" b="1" dirty="0" smtClean="0">
                <a:solidFill>
                  <a:srgbClr val="1F5480"/>
                </a:solidFill>
                <a:cs typeface="Arial" pitchFamily="34" charset="0"/>
              </a:rPr>
              <a:t>органа и </a:t>
            </a:r>
            <a:r>
              <a:rPr lang="ru-RU" sz="1600" b="1" dirty="0">
                <a:solidFill>
                  <a:srgbClr val="1F5480"/>
                </a:solidFill>
                <a:cs typeface="Arial" pitchFamily="34" charset="0"/>
              </a:rPr>
              <a:t>(или) действии (бездействии) его должностного </a:t>
            </a:r>
            <a:r>
              <a:rPr lang="ru-RU" sz="1600" b="1" dirty="0" smtClean="0">
                <a:solidFill>
                  <a:srgbClr val="1F5480"/>
                </a:solidFill>
                <a:cs typeface="Arial" pitchFamily="34" charset="0"/>
              </a:rPr>
              <a:t>лица;</a:t>
            </a:r>
            <a:endParaRPr lang="ru-RU" sz="1600" b="1" dirty="0">
              <a:solidFill>
                <a:srgbClr val="1F5480"/>
              </a:solidFill>
              <a:cs typeface="Arial" pitchFamily="34" charset="0"/>
            </a:endParaRPr>
          </a:p>
          <a:p>
            <a:pPr algn="just"/>
            <a:r>
              <a:rPr lang="ru-RU" sz="1600" b="1" dirty="0">
                <a:solidFill>
                  <a:srgbClr val="1F5480"/>
                </a:solidFill>
                <a:cs typeface="Arial" pitchFamily="34" charset="0"/>
              </a:rPr>
              <a:t>4) основания и </a:t>
            </a:r>
            <a:r>
              <a:rPr lang="ru-RU" sz="1600" b="1" dirty="0" smtClean="0">
                <a:solidFill>
                  <a:srgbClr val="1F5480"/>
                </a:solidFill>
                <a:cs typeface="Arial" pitchFamily="34" charset="0"/>
              </a:rPr>
              <a:t>доводы. </a:t>
            </a:r>
            <a:r>
              <a:rPr lang="ru-RU" sz="1600" b="1" dirty="0">
                <a:solidFill>
                  <a:srgbClr val="1F5480"/>
                </a:solidFill>
                <a:cs typeface="Arial" pitchFamily="34" charset="0"/>
              </a:rPr>
              <a:t>Заявителем могут быть представлены документы (при наличии), подтверждающие его доводы, либо их копии;</a:t>
            </a:r>
          </a:p>
          <a:p>
            <a:pPr algn="just"/>
            <a:r>
              <a:rPr lang="ru-RU" sz="1600" b="1" dirty="0">
                <a:solidFill>
                  <a:srgbClr val="1F5480"/>
                </a:solidFill>
                <a:cs typeface="Arial" pitchFamily="34" charset="0"/>
              </a:rPr>
              <a:t>5) требования лица, подавшего жалобу;</a:t>
            </a:r>
          </a:p>
          <a:p>
            <a:pPr algn="just"/>
            <a:r>
              <a:rPr lang="ru-RU" sz="1600" b="1" dirty="0">
                <a:solidFill>
                  <a:srgbClr val="1F5480"/>
                </a:solidFill>
                <a:cs typeface="Arial" pitchFamily="34" charset="0"/>
              </a:rPr>
              <a:t>6) учетный номер контрольного (надзорного) мероприятия в </a:t>
            </a:r>
            <a:r>
              <a:rPr lang="ru-RU" sz="1600" b="1" dirty="0" smtClean="0">
                <a:solidFill>
                  <a:srgbClr val="1F5480"/>
                </a:solidFill>
                <a:cs typeface="Arial" pitchFamily="34" charset="0"/>
              </a:rPr>
              <a:t>ЕРКНМ (</a:t>
            </a:r>
            <a:r>
              <a:rPr lang="en-US" sz="1600" b="1" dirty="0" smtClean="0">
                <a:solidFill>
                  <a:srgbClr val="00B0F0"/>
                </a:solidFill>
                <a:cs typeface="Arial" pitchFamily="34" charset="0"/>
              </a:rPr>
              <a:t>https</a:t>
            </a:r>
            <a:r>
              <a:rPr lang="en-US" sz="1600" b="1" dirty="0">
                <a:solidFill>
                  <a:srgbClr val="00B0F0"/>
                </a:solidFill>
                <a:cs typeface="Arial" pitchFamily="34" charset="0"/>
              </a:rPr>
              <a:t>://proverki.gov.ru</a:t>
            </a:r>
            <a:r>
              <a:rPr lang="en-US" sz="1600" b="1" dirty="0" smtClean="0">
                <a:solidFill>
                  <a:srgbClr val="00B0F0"/>
                </a:solidFill>
                <a:cs typeface="Arial" pitchFamily="34" charset="0"/>
              </a:rPr>
              <a:t>/</a:t>
            </a:r>
            <a:r>
              <a:rPr lang="ru-RU" sz="1600" b="1" dirty="0" smtClean="0">
                <a:solidFill>
                  <a:srgbClr val="1F5480"/>
                </a:solidFill>
                <a:cs typeface="Arial" pitchFamily="34" charset="0"/>
              </a:rPr>
              <a:t>), </a:t>
            </a:r>
            <a:r>
              <a:rPr lang="ru-RU" sz="1600" b="1" dirty="0">
                <a:solidFill>
                  <a:srgbClr val="1F5480"/>
                </a:solidFill>
                <a:cs typeface="Arial" pitchFamily="34" charset="0"/>
              </a:rPr>
              <a:t>если Правительством Российской Федерации не установлено иное.</a:t>
            </a:r>
          </a:p>
          <a:p>
            <a:pPr algn="just"/>
            <a:endParaRPr lang="ru-RU" sz="1600" b="1" dirty="0" smtClean="0">
              <a:solidFill>
                <a:srgbClr val="1F5480"/>
              </a:solidFill>
              <a:cs typeface="Arial" pitchFamily="34" charset="0"/>
            </a:endParaRPr>
          </a:p>
          <a:p>
            <a:pPr algn="just"/>
            <a:r>
              <a:rPr lang="ru-RU" sz="1600" b="1" dirty="0" smtClean="0">
                <a:solidFill>
                  <a:srgbClr val="1F5480"/>
                </a:solidFill>
                <a:cs typeface="Arial" pitchFamily="34" charset="0"/>
              </a:rPr>
              <a:t>	Жалоба </a:t>
            </a:r>
            <a:r>
              <a:rPr lang="ru-RU" sz="1600" b="1" i="1" u="sng" dirty="0">
                <a:solidFill>
                  <a:srgbClr val="1F5480"/>
                </a:solidFill>
                <a:cs typeface="Arial" pitchFamily="34" charset="0"/>
              </a:rPr>
              <a:t>не должна </a:t>
            </a:r>
            <a:r>
              <a:rPr lang="ru-RU" sz="1600" b="1" dirty="0" smtClean="0">
                <a:solidFill>
                  <a:srgbClr val="1F5480"/>
                </a:solidFill>
                <a:cs typeface="Arial" pitchFamily="34" charset="0"/>
              </a:rPr>
              <a:t>содержать:</a:t>
            </a:r>
          </a:p>
          <a:p>
            <a:pPr algn="just"/>
            <a:r>
              <a:rPr lang="ru-RU" sz="1600" b="1" dirty="0" smtClean="0">
                <a:solidFill>
                  <a:srgbClr val="1F5480"/>
                </a:solidFill>
                <a:cs typeface="Arial" pitchFamily="34" charset="0"/>
              </a:rPr>
              <a:t>нецензурные </a:t>
            </a:r>
            <a:r>
              <a:rPr lang="ru-RU" sz="1600" b="1" dirty="0">
                <a:solidFill>
                  <a:srgbClr val="1F5480"/>
                </a:solidFill>
                <a:cs typeface="Arial" pitchFamily="34" charset="0"/>
              </a:rPr>
              <a:t>либо оскорбительные выражения, угрозы жизни, здоровью и имуществу должностных лиц контрольного (надзорного) органа либо членов их семей</a:t>
            </a:r>
            <a:r>
              <a:rPr lang="ru-RU" sz="1600" b="1" dirty="0" smtClean="0">
                <a:solidFill>
                  <a:srgbClr val="1F5480"/>
                </a:solidFill>
                <a:cs typeface="Arial" pitchFamily="34" charset="0"/>
              </a:rPr>
              <a:t>.</a:t>
            </a:r>
            <a:endParaRPr lang="ru-RU" sz="1600" b="1" dirty="0">
              <a:solidFill>
                <a:srgbClr val="1F5480"/>
              </a:solidFill>
              <a:cs typeface="Arial" pitchFamily="34" charset="0"/>
            </a:endParaRPr>
          </a:p>
        </p:txBody>
      </p:sp>
      <p:sp>
        <p:nvSpPr>
          <p:cNvPr id="6" name="Title 1"/>
          <p:cNvSpPr>
            <a:spLocks noGrp="1"/>
          </p:cNvSpPr>
          <p:nvPr>
            <p:ph type="title"/>
          </p:nvPr>
        </p:nvSpPr>
        <p:spPr>
          <a:xfrm>
            <a:off x="2849706" y="1"/>
            <a:ext cx="6294294" cy="786160"/>
          </a:xfrm>
        </p:spPr>
        <p:txBody>
          <a:bodyPr>
            <a:normAutofit fontScale="90000"/>
          </a:bodyPr>
          <a:lstStyle/>
          <a:p>
            <a:pPr algn="ctr"/>
            <a:r>
              <a:rPr lang="ru-RU" sz="2700" b="1" dirty="0" smtClean="0">
                <a:solidFill>
                  <a:srgbClr val="1F5480"/>
                </a:solidFill>
                <a:latin typeface="+mn-lt"/>
                <a:ea typeface="+mn-ea"/>
                <a:cs typeface="Arial" pitchFamily="34" charset="0"/>
              </a:rPr>
              <a:t/>
            </a:r>
            <a:br>
              <a:rPr lang="ru-RU" sz="2700" b="1" dirty="0" smtClean="0">
                <a:solidFill>
                  <a:srgbClr val="1F5480"/>
                </a:solidFill>
                <a:latin typeface="+mn-lt"/>
                <a:ea typeface="+mn-ea"/>
                <a:cs typeface="Arial" pitchFamily="34" charset="0"/>
              </a:rPr>
            </a:br>
            <a:r>
              <a:rPr lang="ru-RU" sz="2700" b="1" dirty="0" smtClean="0">
                <a:solidFill>
                  <a:srgbClr val="1F5480"/>
                </a:solidFill>
                <a:latin typeface="+mn-lt"/>
                <a:ea typeface="+mn-ea"/>
                <a:cs typeface="Arial" pitchFamily="34" charset="0"/>
              </a:rPr>
              <a:t>Форма </a:t>
            </a:r>
            <a:r>
              <a:rPr lang="ru-RU" sz="2700" b="1" dirty="0">
                <a:solidFill>
                  <a:srgbClr val="1F5480"/>
                </a:solidFill>
                <a:latin typeface="+mn-lt"/>
                <a:ea typeface="+mn-ea"/>
                <a:cs typeface="Arial" pitchFamily="34" charset="0"/>
              </a:rPr>
              <a:t>и содержание </a:t>
            </a:r>
            <a:r>
              <a:rPr lang="ru-RU" sz="2700" b="1" dirty="0" smtClean="0">
                <a:solidFill>
                  <a:srgbClr val="1F5480"/>
                </a:solidFill>
                <a:latin typeface="+mn-lt"/>
                <a:ea typeface="+mn-ea"/>
                <a:cs typeface="Arial" pitchFamily="34" charset="0"/>
              </a:rPr>
              <a:t>жалобы</a:t>
            </a:r>
            <a:br>
              <a:rPr lang="ru-RU" sz="2700" b="1" dirty="0" smtClean="0">
                <a:solidFill>
                  <a:srgbClr val="1F5480"/>
                </a:solidFill>
                <a:latin typeface="+mn-lt"/>
                <a:ea typeface="+mn-ea"/>
                <a:cs typeface="Arial" pitchFamily="34" charset="0"/>
              </a:rPr>
            </a:br>
            <a:r>
              <a:rPr lang="ru-RU" sz="2000" b="1" dirty="0" smtClean="0">
                <a:solidFill>
                  <a:srgbClr val="1F5480"/>
                </a:solidFill>
                <a:latin typeface="+mn-lt"/>
                <a:ea typeface="+mn-ea"/>
                <a:cs typeface="Arial" pitchFamily="34" charset="0"/>
              </a:rPr>
              <a:t>Статья 41 Федерального </a:t>
            </a:r>
            <a:r>
              <a:rPr lang="ru-RU" sz="2000" b="1" dirty="0">
                <a:solidFill>
                  <a:srgbClr val="1F5480"/>
                </a:solidFill>
                <a:latin typeface="+mn-lt"/>
                <a:ea typeface="+mn-ea"/>
                <a:cs typeface="Arial" pitchFamily="34" charset="0"/>
              </a:rPr>
              <a:t>закона №248-ФЗ. </a:t>
            </a:r>
            <a:r>
              <a:rPr lang="ru-RU" sz="2000" b="1" dirty="0" smtClean="0">
                <a:solidFill>
                  <a:srgbClr val="1F5480"/>
                </a:solidFill>
                <a:latin typeface="+mn-lt"/>
                <a:ea typeface="+mn-ea"/>
                <a:cs typeface="Arial" pitchFamily="34" charset="0"/>
              </a:rPr>
              <a:t/>
            </a:r>
            <a:br>
              <a:rPr lang="ru-RU" sz="2000" b="1" dirty="0" smtClean="0">
                <a:solidFill>
                  <a:srgbClr val="1F5480"/>
                </a:solidFill>
                <a:latin typeface="+mn-lt"/>
                <a:ea typeface="+mn-ea"/>
                <a:cs typeface="Arial" pitchFamily="34" charset="0"/>
              </a:rPr>
            </a:br>
            <a:endParaRPr lang="ru-RU" sz="2000" b="1" dirty="0">
              <a:solidFill>
                <a:srgbClr val="1F5480"/>
              </a:solidFill>
              <a:latin typeface="+mn-lt"/>
              <a:ea typeface="+mn-ea"/>
              <a:cs typeface="Arial" pitchFamily="34" charset="0"/>
            </a:endParaRPr>
          </a:p>
        </p:txBody>
      </p:sp>
    </p:spTree>
    <p:extLst>
      <p:ext uri="{BB962C8B-B14F-4D97-AF65-F5344CB8AC3E}">
        <p14:creationId xmlns:p14="http://schemas.microsoft.com/office/powerpoint/2010/main" val="551661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Рисунок 28" descr="gerbnso1.png"/>
          <p:cNvPicPr>
            <a:picLocks noChangeAspect="1"/>
          </p:cNvPicPr>
          <p:nvPr/>
        </p:nvPicPr>
        <p:blipFill>
          <a:blip r:embed="rId2"/>
          <a:stretch>
            <a:fillRect/>
          </a:stretch>
        </p:blipFill>
        <p:spPr>
          <a:xfrm>
            <a:off x="82738" y="105376"/>
            <a:ext cx="500927" cy="611131"/>
          </a:xfrm>
          <a:prstGeom prst="rect">
            <a:avLst/>
          </a:prstGeom>
        </p:spPr>
      </p:pic>
      <p:sp>
        <p:nvSpPr>
          <p:cNvPr id="32" name="Subtitle 2"/>
          <p:cNvSpPr txBox="1">
            <a:spLocks/>
          </p:cNvSpPr>
          <p:nvPr/>
        </p:nvSpPr>
        <p:spPr>
          <a:xfrm>
            <a:off x="614009" y="106257"/>
            <a:ext cx="1614842" cy="608118"/>
          </a:xfrm>
          <a:prstGeom prst="rect">
            <a:avLst/>
          </a:prstGeom>
        </p:spPr>
        <p:txBody>
          <a:bodyPr vert="horz" lIns="91440" tIns="45720" rIns="91440" bIns="45720" rtlCol="0">
            <a:noAutofit/>
          </a:bodyPr>
          <a:lstStyle/>
          <a:p>
            <a:pPr marL="0" marR="0" lvl="0" indent="0" defTabSz="914400" rtl="0" eaLnBrk="1" fontAlgn="auto" latinLnBrk="0" hangingPunct="1">
              <a:lnSpc>
                <a:spcPct val="150000"/>
              </a:lnSpc>
              <a:spcAft>
                <a:spcPts val="0"/>
              </a:spcAft>
              <a:buClrTx/>
              <a:buSzTx/>
              <a:buFont typeface="Arial" panose="020B0604020202020204" pitchFamily="34" charset="0"/>
              <a:buNone/>
              <a:tabLst/>
              <a:defRPr/>
            </a:pPr>
            <a:r>
              <a:rPr kumimoji="0" lang="ru-RU" sz="700" b="1" i="0" u="none" strike="noStrike" kern="1200" cap="none" normalizeH="0" baseline="0" noProof="0" dirty="0" smtClean="0">
                <a:ln>
                  <a:noFill/>
                </a:ln>
                <a:solidFill>
                  <a:schemeClr val="bg1"/>
                </a:solidFill>
                <a:effectLst/>
                <a:uLnTx/>
                <a:uFillTx/>
                <a:cs typeface="Arial" pitchFamily="34" charset="0"/>
              </a:rPr>
              <a:t>ИНСПЕКЦИЯ </a:t>
            </a:r>
            <a:r>
              <a:rPr lang="ru-RU" sz="700" b="1" dirty="0" smtClean="0">
                <a:solidFill>
                  <a:schemeClr val="bg1"/>
                </a:solidFill>
                <a:cs typeface="Arial" pitchFamily="34" charset="0"/>
              </a:rPr>
              <a:t>ГОСУДАРСТВЕННОГО</a:t>
            </a:r>
          </a:p>
          <a:p>
            <a:pPr marL="0" marR="0" lvl="0" indent="0" defTabSz="914400" rtl="0" eaLnBrk="1" fontAlgn="auto" latinLnBrk="0" hangingPunct="1">
              <a:lnSpc>
                <a:spcPct val="150000"/>
              </a:lnSpc>
              <a:spcAft>
                <a:spcPts val="0"/>
              </a:spcAft>
              <a:buClrTx/>
              <a:buSzTx/>
              <a:buFont typeface="Arial" panose="020B0604020202020204" pitchFamily="34" charset="0"/>
              <a:buNone/>
              <a:tabLst/>
              <a:defRPr/>
            </a:pPr>
            <a:r>
              <a:rPr lang="ru-RU" sz="700" b="1" dirty="0" smtClean="0">
                <a:solidFill>
                  <a:schemeClr val="bg1"/>
                </a:solidFill>
                <a:cs typeface="Arial" pitchFamily="34" charset="0"/>
              </a:rPr>
              <a:t>СТРОИТЕЛЬНОГО НАДЗОРА</a:t>
            </a:r>
          </a:p>
          <a:p>
            <a:pPr marL="0" marR="0" lvl="0" indent="0" defTabSz="914400" rtl="0" eaLnBrk="1" fontAlgn="auto" latinLnBrk="0" hangingPunct="1">
              <a:lnSpc>
                <a:spcPct val="150000"/>
              </a:lnSpc>
              <a:spcAft>
                <a:spcPts val="0"/>
              </a:spcAft>
              <a:buClrTx/>
              <a:buSzTx/>
              <a:buFont typeface="Arial" panose="020B0604020202020204" pitchFamily="34" charset="0"/>
              <a:buNone/>
              <a:tabLst/>
              <a:defRPr/>
            </a:pPr>
            <a:r>
              <a:rPr kumimoji="0" lang="ru-RU" sz="700" b="1" i="0" u="none" strike="noStrike" kern="1200" cap="none" normalizeH="0" baseline="0" noProof="0" dirty="0" smtClean="0">
                <a:ln>
                  <a:noFill/>
                </a:ln>
                <a:solidFill>
                  <a:schemeClr val="bg1"/>
                </a:solidFill>
                <a:effectLst/>
                <a:uLnTx/>
                <a:uFillTx/>
                <a:cs typeface="Arial" pitchFamily="34" charset="0"/>
              </a:rPr>
              <a:t>НОВОСИБИРСКОЙ ОБЛАСТИ</a:t>
            </a:r>
            <a:endParaRPr kumimoji="0" lang="en-US" sz="700" b="1" i="0" u="none" strike="noStrike" kern="1200" cap="none" normalizeH="0" baseline="0" noProof="0" dirty="0">
              <a:ln>
                <a:noFill/>
              </a:ln>
              <a:solidFill>
                <a:schemeClr val="bg1"/>
              </a:solidFill>
              <a:effectLst/>
              <a:uLnTx/>
              <a:uFillTx/>
              <a:cs typeface="Arial" pitchFamily="34" charset="0"/>
            </a:endParaRPr>
          </a:p>
        </p:txBody>
      </p:sp>
      <p:sp>
        <p:nvSpPr>
          <p:cNvPr id="33" name="TextBox 32"/>
          <p:cNvSpPr txBox="1"/>
          <p:nvPr/>
        </p:nvSpPr>
        <p:spPr>
          <a:xfrm>
            <a:off x="6685808" y="4743390"/>
            <a:ext cx="2458192" cy="400110"/>
          </a:xfrm>
          <a:prstGeom prst="rect">
            <a:avLst/>
          </a:prstGeom>
          <a:noFill/>
        </p:spPr>
        <p:txBody>
          <a:bodyPr wrap="square" rtlCol="0">
            <a:spAutoFit/>
          </a:bodyPr>
          <a:lstStyle/>
          <a:p>
            <a:pPr algn="r"/>
            <a:r>
              <a:rPr lang="en-US" sz="2000" b="1" dirty="0" smtClean="0">
                <a:solidFill>
                  <a:schemeClr val="bg1"/>
                </a:solidFill>
              </a:rPr>
              <a:t>www.gsn.nso.ru</a:t>
            </a:r>
            <a:endParaRPr lang="ru-RU" sz="2000" b="1" dirty="0">
              <a:solidFill>
                <a:schemeClr val="bg1"/>
              </a:solidFill>
            </a:endParaRPr>
          </a:p>
        </p:txBody>
      </p:sp>
      <p:sp>
        <p:nvSpPr>
          <p:cNvPr id="10" name="Прямоугольник 9"/>
          <p:cNvSpPr/>
          <p:nvPr/>
        </p:nvSpPr>
        <p:spPr>
          <a:xfrm>
            <a:off x="841785" y="895705"/>
            <a:ext cx="8302211" cy="3693319"/>
          </a:xfrm>
          <a:prstGeom prst="rect">
            <a:avLst/>
          </a:prstGeom>
        </p:spPr>
        <p:txBody>
          <a:bodyPr wrap="square">
            <a:spAutoFit/>
          </a:bodyPr>
          <a:lstStyle/>
          <a:p>
            <a:pPr algn="just"/>
            <a:r>
              <a:rPr lang="ru-RU" b="1" dirty="0" smtClean="0">
                <a:solidFill>
                  <a:schemeClr val="accent5">
                    <a:lumMod val="50000"/>
                  </a:schemeClr>
                </a:solidFill>
                <a:cs typeface="Arial" pitchFamily="34" charset="0"/>
              </a:rPr>
              <a:t>	Жалоба </a:t>
            </a:r>
            <a:r>
              <a:rPr lang="ru-RU" b="1" dirty="0">
                <a:solidFill>
                  <a:schemeClr val="accent5">
                    <a:lumMod val="50000"/>
                  </a:schemeClr>
                </a:solidFill>
                <a:cs typeface="Arial" pitchFamily="34" charset="0"/>
              </a:rPr>
              <a:t>на </a:t>
            </a:r>
            <a:r>
              <a:rPr lang="ru-RU" b="1" dirty="0">
                <a:solidFill>
                  <a:srgbClr val="C00000"/>
                </a:solidFill>
                <a:cs typeface="Arial" pitchFamily="34" charset="0"/>
              </a:rPr>
              <a:t>решение</a:t>
            </a:r>
            <a:r>
              <a:rPr lang="ru-RU" b="1" dirty="0">
                <a:solidFill>
                  <a:schemeClr val="accent5">
                    <a:lumMod val="50000"/>
                  </a:schemeClr>
                </a:solidFill>
                <a:cs typeface="Arial" pitchFamily="34" charset="0"/>
              </a:rPr>
              <a:t> контрольного (надзорного) органа, </a:t>
            </a:r>
            <a:r>
              <a:rPr lang="ru-RU" b="1" dirty="0">
                <a:solidFill>
                  <a:srgbClr val="C00000"/>
                </a:solidFill>
                <a:cs typeface="Arial" pitchFamily="34" charset="0"/>
              </a:rPr>
              <a:t>действия (бездействие) его должностных лиц</a:t>
            </a:r>
            <a:r>
              <a:rPr lang="ru-RU" b="1" dirty="0">
                <a:solidFill>
                  <a:schemeClr val="accent5">
                    <a:lumMod val="50000"/>
                  </a:schemeClr>
                </a:solidFill>
                <a:cs typeface="Arial" pitchFamily="34" charset="0"/>
              </a:rPr>
              <a:t> может быть подана в течение </a:t>
            </a:r>
            <a:r>
              <a:rPr lang="ru-RU" b="1" i="1" u="sng" dirty="0">
                <a:solidFill>
                  <a:srgbClr val="C00000"/>
                </a:solidFill>
                <a:cs typeface="Arial" pitchFamily="34" charset="0"/>
              </a:rPr>
              <a:t>тридцати календарных дней</a:t>
            </a:r>
            <a:r>
              <a:rPr lang="ru-RU" b="1" i="1" u="sng" dirty="0">
                <a:solidFill>
                  <a:schemeClr val="accent5">
                    <a:lumMod val="50000"/>
                  </a:schemeClr>
                </a:solidFill>
                <a:cs typeface="Arial" pitchFamily="34" charset="0"/>
              </a:rPr>
              <a:t> </a:t>
            </a:r>
            <a:r>
              <a:rPr lang="ru-RU" b="1" dirty="0">
                <a:solidFill>
                  <a:schemeClr val="accent5">
                    <a:lumMod val="50000"/>
                  </a:schemeClr>
                </a:solidFill>
                <a:cs typeface="Arial" pitchFamily="34" charset="0"/>
              </a:rPr>
              <a:t>со дня, когда контролируемое лицо узнало или должно было узнать о нарушении своих прав.</a:t>
            </a:r>
          </a:p>
          <a:p>
            <a:pPr algn="just"/>
            <a:r>
              <a:rPr lang="ru-RU" b="1" dirty="0" smtClean="0">
                <a:solidFill>
                  <a:schemeClr val="accent5">
                    <a:lumMod val="50000"/>
                  </a:schemeClr>
                </a:solidFill>
                <a:cs typeface="Arial" pitchFamily="34" charset="0"/>
              </a:rPr>
              <a:t>	Жалоба </a:t>
            </a:r>
            <a:r>
              <a:rPr lang="ru-RU" b="1" dirty="0">
                <a:solidFill>
                  <a:schemeClr val="accent5">
                    <a:lumMod val="50000"/>
                  </a:schemeClr>
                </a:solidFill>
                <a:cs typeface="Arial" pitchFamily="34" charset="0"/>
              </a:rPr>
              <a:t>на </a:t>
            </a:r>
            <a:r>
              <a:rPr lang="ru-RU" b="1" dirty="0">
                <a:solidFill>
                  <a:srgbClr val="C00000"/>
                </a:solidFill>
                <a:cs typeface="Arial" pitchFamily="34" charset="0"/>
              </a:rPr>
              <a:t>предписание</a:t>
            </a:r>
            <a:r>
              <a:rPr lang="ru-RU" b="1" dirty="0">
                <a:solidFill>
                  <a:schemeClr val="accent5">
                    <a:lumMod val="50000"/>
                  </a:schemeClr>
                </a:solidFill>
                <a:cs typeface="Arial" pitchFamily="34" charset="0"/>
              </a:rPr>
              <a:t> контрольного (надзорного) органа может быть подана в течение </a:t>
            </a:r>
            <a:r>
              <a:rPr lang="ru-RU" b="1" i="1" u="sng" dirty="0">
                <a:solidFill>
                  <a:srgbClr val="C00000"/>
                </a:solidFill>
                <a:cs typeface="Arial" pitchFamily="34" charset="0"/>
              </a:rPr>
              <a:t>десяти рабочих дней </a:t>
            </a:r>
            <a:r>
              <a:rPr lang="ru-RU" b="1" dirty="0">
                <a:solidFill>
                  <a:schemeClr val="accent5">
                    <a:lumMod val="50000"/>
                  </a:schemeClr>
                </a:solidFill>
                <a:cs typeface="Arial" pitchFamily="34" charset="0"/>
              </a:rPr>
              <a:t>с момента получения контролируемым лицом предписания.</a:t>
            </a:r>
          </a:p>
          <a:p>
            <a:pPr algn="just"/>
            <a:r>
              <a:rPr lang="ru-RU" b="1" dirty="0" smtClean="0">
                <a:solidFill>
                  <a:schemeClr val="accent5">
                    <a:lumMod val="50000"/>
                  </a:schemeClr>
                </a:solidFill>
                <a:cs typeface="Arial" pitchFamily="34" charset="0"/>
              </a:rPr>
              <a:t>	В </a:t>
            </a:r>
            <a:r>
              <a:rPr lang="ru-RU" b="1" dirty="0">
                <a:solidFill>
                  <a:schemeClr val="accent5">
                    <a:lumMod val="50000"/>
                  </a:schemeClr>
                </a:solidFill>
                <a:cs typeface="Arial" pitchFamily="34" charset="0"/>
              </a:rPr>
              <a:t>случае пропуска по уважительной причине срока подачи жалобы этот срок по ходатайству лица, подающего жалобу, может быть восстановлен уполномоченным органом.</a:t>
            </a:r>
          </a:p>
          <a:p>
            <a:pPr algn="just"/>
            <a:r>
              <a:rPr lang="ru-RU" b="1" dirty="0" smtClean="0">
                <a:solidFill>
                  <a:schemeClr val="accent5">
                    <a:lumMod val="50000"/>
                  </a:schemeClr>
                </a:solidFill>
                <a:cs typeface="Arial" pitchFamily="34" charset="0"/>
              </a:rPr>
              <a:t>	Лицо</a:t>
            </a:r>
            <a:r>
              <a:rPr lang="ru-RU" b="1" dirty="0">
                <a:solidFill>
                  <a:schemeClr val="accent5">
                    <a:lumMod val="50000"/>
                  </a:schemeClr>
                </a:solidFill>
                <a:cs typeface="Arial" pitchFamily="34" charset="0"/>
              </a:rPr>
              <a:t>, подавшее жалобу, до принятия решения по жалобе может отозвать ее. При этом повторное направление жалобы по тем же основаниям не допускается.</a:t>
            </a:r>
          </a:p>
        </p:txBody>
      </p:sp>
      <p:sp>
        <p:nvSpPr>
          <p:cNvPr id="39" name="Title 1"/>
          <p:cNvSpPr>
            <a:spLocks noGrp="1"/>
          </p:cNvSpPr>
          <p:nvPr>
            <p:ph type="title"/>
          </p:nvPr>
        </p:nvSpPr>
        <p:spPr>
          <a:xfrm>
            <a:off x="2849706" y="1"/>
            <a:ext cx="4672528" cy="786160"/>
          </a:xfrm>
        </p:spPr>
        <p:txBody>
          <a:bodyPr>
            <a:normAutofit/>
          </a:bodyPr>
          <a:lstStyle/>
          <a:p>
            <a:pPr algn="ctr"/>
            <a:r>
              <a:rPr lang="ru-RU" sz="2400" b="1" dirty="0" smtClean="0">
                <a:solidFill>
                  <a:srgbClr val="1F5480"/>
                </a:solidFill>
                <a:latin typeface="+mn-lt"/>
                <a:ea typeface="+mn-ea"/>
                <a:cs typeface="Arial" pitchFamily="34" charset="0"/>
              </a:rPr>
              <a:t>СРОК</a:t>
            </a:r>
            <a:r>
              <a:rPr lang="ru-RU" sz="2000" b="1" dirty="0" smtClean="0">
                <a:solidFill>
                  <a:srgbClr val="1F5480"/>
                </a:solidFill>
                <a:latin typeface="+mn-lt"/>
                <a:ea typeface="+mn-ea"/>
                <a:cs typeface="Arial" pitchFamily="34" charset="0"/>
              </a:rPr>
              <a:t/>
            </a:r>
            <a:br>
              <a:rPr lang="ru-RU" sz="2000" b="1" dirty="0" smtClean="0">
                <a:solidFill>
                  <a:srgbClr val="1F5480"/>
                </a:solidFill>
                <a:latin typeface="+mn-lt"/>
                <a:ea typeface="+mn-ea"/>
                <a:cs typeface="Arial" pitchFamily="34" charset="0"/>
              </a:rPr>
            </a:br>
            <a:r>
              <a:rPr lang="ru-RU" sz="2000" b="1" dirty="0" smtClean="0">
                <a:solidFill>
                  <a:srgbClr val="1F5480"/>
                </a:solidFill>
                <a:latin typeface="+mn-lt"/>
                <a:ea typeface="+mn-ea"/>
                <a:cs typeface="Arial" pitchFamily="34" charset="0"/>
              </a:rPr>
              <a:t>подачи жалобы</a:t>
            </a:r>
            <a:endParaRPr lang="en-US" sz="2000" b="1" dirty="0">
              <a:solidFill>
                <a:srgbClr val="1F5480"/>
              </a:solidFill>
              <a:latin typeface="+mn-lt"/>
              <a:ea typeface="+mn-ea"/>
              <a:cs typeface="Arial" pitchFamily="34" charset="0"/>
            </a:endParaRPr>
          </a:p>
        </p:txBody>
      </p:sp>
    </p:spTree>
    <p:extLst>
      <p:ext uri="{BB962C8B-B14F-4D97-AF65-F5344CB8AC3E}">
        <p14:creationId xmlns:p14="http://schemas.microsoft.com/office/powerpoint/2010/main" val="4191663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Рисунок 28" descr="gerbnso1.png"/>
          <p:cNvPicPr>
            <a:picLocks noChangeAspect="1"/>
          </p:cNvPicPr>
          <p:nvPr/>
        </p:nvPicPr>
        <p:blipFill>
          <a:blip r:embed="rId2"/>
          <a:stretch>
            <a:fillRect/>
          </a:stretch>
        </p:blipFill>
        <p:spPr>
          <a:xfrm>
            <a:off x="82738" y="105376"/>
            <a:ext cx="500927" cy="611131"/>
          </a:xfrm>
          <a:prstGeom prst="rect">
            <a:avLst/>
          </a:prstGeom>
        </p:spPr>
      </p:pic>
      <p:sp>
        <p:nvSpPr>
          <p:cNvPr id="32" name="Subtitle 2"/>
          <p:cNvSpPr txBox="1">
            <a:spLocks/>
          </p:cNvSpPr>
          <p:nvPr/>
        </p:nvSpPr>
        <p:spPr>
          <a:xfrm>
            <a:off x="614009" y="106257"/>
            <a:ext cx="1614842" cy="608118"/>
          </a:xfrm>
          <a:prstGeom prst="rect">
            <a:avLst/>
          </a:prstGeom>
        </p:spPr>
        <p:txBody>
          <a:bodyPr vert="horz" lIns="91440" tIns="45720" rIns="91440" bIns="45720" rtlCol="0">
            <a:noAutofit/>
          </a:bodyPr>
          <a:lstStyle/>
          <a:p>
            <a:pPr marL="0" marR="0" lvl="0" indent="0" defTabSz="914400" rtl="0" eaLnBrk="1" fontAlgn="auto" latinLnBrk="0" hangingPunct="1">
              <a:lnSpc>
                <a:spcPct val="150000"/>
              </a:lnSpc>
              <a:spcAft>
                <a:spcPts val="0"/>
              </a:spcAft>
              <a:buClrTx/>
              <a:buSzTx/>
              <a:buFont typeface="Arial" panose="020B0604020202020204" pitchFamily="34" charset="0"/>
              <a:buNone/>
              <a:tabLst/>
              <a:defRPr/>
            </a:pPr>
            <a:r>
              <a:rPr kumimoji="0" lang="ru-RU" sz="700" b="1" i="0" u="none" strike="noStrike" kern="1200" cap="none" normalizeH="0" baseline="0" noProof="0" dirty="0" smtClean="0">
                <a:ln>
                  <a:noFill/>
                </a:ln>
                <a:solidFill>
                  <a:schemeClr val="bg1"/>
                </a:solidFill>
                <a:effectLst/>
                <a:uLnTx/>
                <a:uFillTx/>
                <a:cs typeface="Arial" pitchFamily="34" charset="0"/>
              </a:rPr>
              <a:t>ИНСПЕКЦИЯ </a:t>
            </a:r>
            <a:r>
              <a:rPr lang="ru-RU" sz="700" b="1" dirty="0" smtClean="0">
                <a:solidFill>
                  <a:schemeClr val="bg1"/>
                </a:solidFill>
                <a:cs typeface="Arial" pitchFamily="34" charset="0"/>
              </a:rPr>
              <a:t>ГОСУДАРСТВЕННОГО</a:t>
            </a:r>
          </a:p>
          <a:p>
            <a:pPr marL="0" marR="0" lvl="0" indent="0" defTabSz="914400" rtl="0" eaLnBrk="1" fontAlgn="auto" latinLnBrk="0" hangingPunct="1">
              <a:lnSpc>
                <a:spcPct val="150000"/>
              </a:lnSpc>
              <a:spcAft>
                <a:spcPts val="0"/>
              </a:spcAft>
              <a:buClrTx/>
              <a:buSzTx/>
              <a:buFont typeface="Arial" panose="020B0604020202020204" pitchFamily="34" charset="0"/>
              <a:buNone/>
              <a:tabLst/>
              <a:defRPr/>
            </a:pPr>
            <a:r>
              <a:rPr lang="ru-RU" sz="700" b="1" dirty="0" smtClean="0">
                <a:solidFill>
                  <a:schemeClr val="bg1"/>
                </a:solidFill>
                <a:cs typeface="Arial" pitchFamily="34" charset="0"/>
              </a:rPr>
              <a:t>СТРОИТЕЛЬНОГО НАДЗОРА</a:t>
            </a:r>
          </a:p>
          <a:p>
            <a:pPr marL="0" marR="0" lvl="0" indent="0" defTabSz="914400" rtl="0" eaLnBrk="1" fontAlgn="auto" latinLnBrk="0" hangingPunct="1">
              <a:lnSpc>
                <a:spcPct val="150000"/>
              </a:lnSpc>
              <a:spcAft>
                <a:spcPts val="0"/>
              </a:spcAft>
              <a:buClrTx/>
              <a:buSzTx/>
              <a:buFont typeface="Arial" panose="020B0604020202020204" pitchFamily="34" charset="0"/>
              <a:buNone/>
              <a:tabLst/>
              <a:defRPr/>
            </a:pPr>
            <a:r>
              <a:rPr kumimoji="0" lang="ru-RU" sz="700" b="1" i="0" u="none" strike="noStrike" kern="1200" cap="none" normalizeH="0" baseline="0" noProof="0" dirty="0" smtClean="0">
                <a:ln>
                  <a:noFill/>
                </a:ln>
                <a:solidFill>
                  <a:schemeClr val="bg1"/>
                </a:solidFill>
                <a:effectLst/>
                <a:uLnTx/>
                <a:uFillTx/>
                <a:cs typeface="Arial" pitchFamily="34" charset="0"/>
              </a:rPr>
              <a:t>НОВОСИБИРСКОЙ ОБЛАСТИ</a:t>
            </a:r>
            <a:endParaRPr kumimoji="0" lang="en-US" sz="700" b="1" i="0" u="none" strike="noStrike" kern="1200" cap="none" normalizeH="0" baseline="0" noProof="0" dirty="0">
              <a:ln>
                <a:noFill/>
              </a:ln>
              <a:solidFill>
                <a:schemeClr val="bg1"/>
              </a:solidFill>
              <a:effectLst/>
              <a:uLnTx/>
              <a:uFillTx/>
              <a:cs typeface="Arial" pitchFamily="34" charset="0"/>
            </a:endParaRPr>
          </a:p>
        </p:txBody>
      </p:sp>
      <p:sp>
        <p:nvSpPr>
          <p:cNvPr id="33" name="TextBox 32"/>
          <p:cNvSpPr txBox="1"/>
          <p:nvPr/>
        </p:nvSpPr>
        <p:spPr>
          <a:xfrm>
            <a:off x="6685808" y="4743390"/>
            <a:ext cx="2458192" cy="400110"/>
          </a:xfrm>
          <a:prstGeom prst="rect">
            <a:avLst/>
          </a:prstGeom>
          <a:noFill/>
        </p:spPr>
        <p:txBody>
          <a:bodyPr wrap="square" rtlCol="0">
            <a:spAutoFit/>
          </a:bodyPr>
          <a:lstStyle/>
          <a:p>
            <a:pPr algn="r"/>
            <a:r>
              <a:rPr lang="en-US" sz="2000" b="1" dirty="0" smtClean="0">
                <a:solidFill>
                  <a:schemeClr val="bg1"/>
                </a:solidFill>
              </a:rPr>
              <a:t>www.gsn.nso.ru</a:t>
            </a:r>
            <a:endParaRPr lang="ru-RU" sz="2000" b="1" dirty="0">
              <a:solidFill>
                <a:schemeClr val="bg1"/>
              </a:solidFill>
            </a:endParaRPr>
          </a:p>
        </p:txBody>
      </p:sp>
      <p:sp>
        <p:nvSpPr>
          <p:cNvPr id="34" name="TextBox 33"/>
          <p:cNvSpPr txBox="1"/>
          <p:nvPr/>
        </p:nvSpPr>
        <p:spPr>
          <a:xfrm>
            <a:off x="0" y="684984"/>
            <a:ext cx="9144000" cy="3970318"/>
          </a:xfrm>
          <a:prstGeom prst="rect">
            <a:avLst/>
          </a:prstGeom>
          <a:noFill/>
        </p:spPr>
        <p:txBody>
          <a:bodyPr wrap="square" rtlCol="0">
            <a:spAutoFit/>
          </a:bodyPr>
          <a:lstStyle/>
          <a:p>
            <a:pPr algn="just"/>
            <a:endParaRPr lang="ru-RU" b="1" dirty="0">
              <a:solidFill>
                <a:srgbClr val="1F5480"/>
              </a:solidFill>
              <a:cs typeface="Arial" pitchFamily="34" charset="0"/>
            </a:endParaRPr>
          </a:p>
          <a:p>
            <a:pPr algn="just"/>
            <a:r>
              <a:rPr lang="ru-RU" b="1" dirty="0">
                <a:solidFill>
                  <a:srgbClr val="1F5480"/>
                </a:solidFill>
                <a:cs typeface="Arial" pitchFamily="34" charset="0"/>
              </a:rPr>
              <a:t>	</a:t>
            </a:r>
            <a:r>
              <a:rPr lang="ru-RU" b="1" dirty="0" smtClean="0">
                <a:solidFill>
                  <a:srgbClr val="1F5480"/>
                </a:solidFill>
                <a:cs typeface="Arial" pitchFamily="34" charset="0"/>
              </a:rPr>
              <a:t>Решение об </a:t>
            </a:r>
            <a:r>
              <a:rPr lang="ru-RU" b="1" dirty="0">
                <a:solidFill>
                  <a:srgbClr val="1F5480"/>
                </a:solidFill>
                <a:cs typeface="Arial" pitchFamily="34" charset="0"/>
              </a:rPr>
              <a:t>отказе в рассмотрении жалобы </a:t>
            </a:r>
            <a:r>
              <a:rPr lang="ru-RU" b="1" dirty="0" smtClean="0">
                <a:solidFill>
                  <a:srgbClr val="1F5480"/>
                </a:solidFill>
                <a:cs typeface="Arial" pitchFamily="34" charset="0"/>
              </a:rPr>
              <a:t>принимается в </a:t>
            </a:r>
            <a:r>
              <a:rPr lang="ru-RU" b="1" dirty="0">
                <a:solidFill>
                  <a:srgbClr val="1F5480"/>
                </a:solidFill>
                <a:cs typeface="Arial" pitchFamily="34" charset="0"/>
              </a:rPr>
              <a:t>течение пяти рабочих дней со дня получения жалобы, если:</a:t>
            </a:r>
          </a:p>
          <a:p>
            <a:pPr algn="just"/>
            <a:r>
              <a:rPr lang="ru-RU" b="1" dirty="0">
                <a:solidFill>
                  <a:srgbClr val="1F5480"/>
                </a:solidFill>
                <a:cs typeface="Arial" pitchFamily="34" charset="0"/>
              </a:rPr>
              <a:t>1) жалоба подана после истечения сроков подачи жалобы</a:t>
            </a:r>
            <a:r>
              <a:rPr lang="ru-RU" b="1" dirty="0" smtClean="0">
                <a:solidFill>
                  <a:srgbClr val="1F5480"/>
                </a:solidFill>
                <a:cs typeface="Arial" pitchFamily="34" charset="0"/>
              </a:rPr>
              <a:t>, </a:t>
            </a:r>
            <a:r>
              <a:rPr lang="ru-RU" b="1" dirty="0">
                <a:solidFill>
                  <a:srgbClr val="1F5480"/>
                </a:solidFill>
                <a:cs typeface="Arial" pitchFamily="34" charset="0"/>
              </a:rPr>
              <a:t>и не содержит ходатайства о восстановлении пропущенного срока на подачу жалобы;</a:t>
            </a:r>
          </a:p>
          <a:p>
            <a:pPr algn="just"/>
            <a:r>
              <a:rPr lang="ru-RU" b="1" dirty="0">
                <a:solidFill>
                  <a:srgbClr val="1F5480"/>
                </a:solidFill>
                <a:cs typeface="Arial" pitchFamily="34" charset="0"/>
              </a:rPr>
              <a:t>2) в удовлетворении ходатайства о восстановлении пропущенного срока на подачу жалобы отказано;</a:t>
            </a:r>
          </a:p>
          <a:p>
            <a:pPr algn="just"/>
            <a:r>
              <a:rPr lang="ru-RU" b="1" dirty="0">
                <a:solidFill>
                  <a:srgbClr val="1F5480"/>
                </a:solidFill>
                <a:cs typeface="Arial" pitchFamily="34" charset="0"/>
              </a:rPr>
              <a:t>3) до принятия решения по жалобе </a:t>
            </a:r>
            <a:r>
              <a:rPr lang="ru-RU" b="1" dirty="0" smtClean="0">
                <a:solidFill>
                  <a:srgbClr val="1F5480"/>
                </a:solidFill>
                <a:cs typeface="Arial" pitchFamily="34" charset="0"/>
              </a:rPr>
              <a:t>поступило </a:t>
            </a:r>
            <a:r>
              <a:rPr lang="ru-RU" b="1" dirty="0">
                <a:solidFill>
                  <a:srgbClr val="1F5480"/>
                </a:solidFill>
                <a:cs typeface="Arial" pitchFamily="34" charset="0"/>
              </a:rPr>
              <a:t>заявление об отзыве жалобы;</a:t>
            </a:r>
          </a:p>
          <a:p>
            <a:pPr algn="just"/>
            <a:r>
              <a:rPr lang="ru-RU" b="1" dirty="0">
                <a:solidFill>
                  <a:srgbClr val="1F5480"/>
                </a:solidFill>
                <a:cs typeface="Arial" pitchFamily="34" charset="0"/>
              </a:rPr>
              <a:t>4) имеется решение суда по вопросам, поставленным в жалобе;</a:t>
            </a:r>
          </a:p>
          <a:p>
            <a:pPr algn="just"/>
            <a:r>
              <a:rPr lang="ru-RU" b="1" dirty="0">
                <a:solidFill>
                  <a:srgbClr val="1F5480"/>
                </a:solidFill>
                <a:cs typeface="Arial" pitchFamily="34" charset="0"/>
              </a:rPr>
              <a:t>5) ранее в уполномоченный орган была подана другая жалоба от того же контролируемого лица по тем же основаниям;</a:t>
            </a:r>
          </a:p>
          <a:p>
            <a:pPr algn="just"/>
            <a:r>
              <a:rPr lang="ru-RU" b="1" dirty="0">
                <a:solidFill>
                  <a:srgbClr val="1F5480"/>
                </a:solidFill>
                <a:cs typeface="Arial" pitchFamily="34" charset="0"/>
              </a:rPr>
              <a:t>6) жалоба содержит нецензурные либо оскорбительные выражения, угрозы жизни, здоровью и имуществу должностных лиц контрольного (надзорного) органа, а также членов их семей</a:t>
            </a:r>
            <a:r>
              <a:rPr lang="ru-RU" b="1" dirty="0" smtClean="0">
                <a:solidFill>
                  <a:srgbClr val="1F5480"/>
                </a:solidFill>
                <a:cs typeface="Arial" pitchFamily="34" charset="0"/>
              </a:rPr>
              <a:t>;</a:t>
            </a:r>
            <a:endParaRPr lang="ru-RU" b="1" dirty="0">
              <a:solidFill>
                <a:srgbClr val="1F5480"/>
              </a:solidFill>
              <a:cs typeface="Arial" pitchFamily="34" charset="0"/>
            </a:endParaRPr>
          </a:p>
        </p:txBody>
      </p:sp>
      <p:sp>
        <p:nvSpPr>
          <p:cNvPr id="39" name="Title 1"/>
          <p:cNvSpPr>
            <a:spLocks noGrp="1"/>
          </p:cNvSpPr>
          <p:nvPr>
            <p:ph type="title"/>
          </p:nvPr>
        </p:nvSpPr>
        <p:spPr>
          <a:xfrm>
            <a:off x="2849706" y="1"/>
            <a:ext cx="4793298" cy="786160"/>
          </a:xfrm>
        </p:spPr>
        <p:txBody>
          <a:bodyPr>
            <a:normAutofit/>
          </a:bodyPr>
          <a:lstStyle/>
          <a:p>
            <a:pPr algn="ctr"/>
            <a:r>
              <a:rPr lang="ru-RU" sz="2400" b="1" dirty="0" smtClean="0">
                <a:solidFill>
                  <a:srgbClr val="1F5480"/>
                </a:solidFill>
                <a:latin typeface="+mn-lt"/>
                <a:ea typeface="+mn-ea"/>
                <a:cs typeface="Arial" pitchFamily="34" charset="0"/>
              </a:rPr>
              <a:t>Отказ в рассмотрении жалобы</a:t>
            </a:r>
            <a:endParaRPr lang="en-US" sz="2400" b="1" dirty="0">
              <a:solidFill>
                <a:srgbClr val="1F5480"/>
              </a:solidFill>
              <a:latin typeface="+mn-lt"/>
              <a:ea typeface="+mn-ea"/>
              <a:cs typeface="Arial" pitchFamily="34" charset="0"/>
            </a:endParaRPr>
          </a:p>
        </p:txBody>
      </p:sp>
    </p:spTree>
    <p:extLst>
      <p:ext uri="{BB962C8B-B14F-4D97-AF65-F5344CB8AC3E}">
        <p14:creationId xmlns:p14="http://schemas.microsoft.com/office/powerpoint/2010/main" val="545063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Рисунок 28" descr="gerbnso1.png"/>
          <p:cNvPicPr>
            <a:picLocks noChangeAspect="1"/>
          </p:cNvPicPr>
          <p:nvPr/>
        </p:nvPicPr>
        <p:blipFill>
          <a:blip r:embed="rId2"/>
          <a:stretch>
            <a:fillRect/>
          </a:stretch>
        </p:blipFill>
        <p:spPr>
          <a:xfrm>
            <a:off x="82738" y="105376"/>
            <a:ext cx="500927" cy="611131"/>
          </a:xfrm>
          <a:prstGeom prst="rect">
            <a:avLst/>
          </a:prstGeom>
        </p:spPr>
      </p:pic>
      <p:sp>
        <p:nvSpPr>
          <p:cNvPr id="32" name="Subtitle 2"/>
          <p:cNvSpPr txBox="1">
            <a:spLocks/>
          </p:cNvSpPr>
          <p:nvPr/>
        </p:nvSpPr>
        <p:spPr>
          <a:xfrm>
            <a:off x="614009" y="106257"/>
            <a:ext cx="1614842" cy="608118"/>
          </a:xfrm>
          <a:prstGeom prst="rect">
            <a:avLst/>
          </a:prstGeom>
        </p:spPr>
        <p:txBody>
          <a:bodyPr vert="horz" lIns="91440" tIns="45720" rIns="91440" bIns="45720" rtlCol="0">
            <a:noAutofit/>
          </a:bodyPr>
          <a:lstStyle/>
          <a:p>
            <a:pPr marL="0" marR="0" lvl="0" indent="0" defTabSz="914400" rtl="0" eaLnBrk="1" fontAlgn="auto" latinLnBrk="0" hangingPunct="1">
              <a:lnSpc>
                <a:spcPct val="150000"/>
              </a:lnSpc>
              <a:spcAft>
                <a:spcPts val="0"/>
              </a:spcAft>
              <a:buClrTx/>
              <a:buSzTx/>
              <a:buFont typeface="Arial" panose="020B0604020202020204" pitchFamily="34" charset="0"/>
              <a:buNone/>
              <a:tabLst/>
              <a:defRPr/>
            </a:pPr>
            <a:r>
              <a:rPr kumimoji="0" lang="ru-RU" sz="700" b="1" i="0" u="none" strike="noStrike" kern="1200" cap="none" normalizeH="0" baseline="0" noProof="0" dirty="0" smtClean="0">
                <a:ln>
                  <a:noFill/>
                </a:ln>
                <a:solidFill>
                  <a:schemeClr val="bg1"/>
                </a:solidFill>
                <a:effectLst/>
                <a:uLnTx/>
                <a:uFillTx/>
                <a:cs typeface="Arial" pitchFamily="34" charset="0"/>
              </a:rPr>
              <a:t>ИНСПЕКЦИЯ </a:t>
            </a:r>
            <a:r>
              <a:rPr lang="ru-RU" sz="700" b="1" dirty="0" smtClean="0">
                <a:solidFill>
                  <a:schemeClr val="bg1"/>
                </a:solidFill>
                <a:cs typeface="Arial" pitchFamily="34" charset="0"/>
              </a:rPr>
              <a:t>ГОСУДАРСТВЕННОГО</a:t>
            </a:r>
          </a:p>
          <a:p>
            <a:pPr marL="0" marR="0" lvl="0" indent="0" defTabSz="914400" rtl="0" eaLnBrk="1" fontAlgn="auto" latinLnBrk="0" hangingPunct="1">
              <a:lnSpc>
                <a:spcPct val="150000"/>
              </a:lnSpc>
              <a:spcAft>
                <a:spcPts val="0"/>
              </a:spcAft>
              <a:buClrTx/>
              <a:buSzTx/>
              <a:buFont typeface="Arial" panose="020B0604020202020204" pitchFamily="34" charset="0"/>
              <a:buNone/>
              <a:tabLst/>
              <a:defRPr/>
            </a:pPr>
            <a:r>
              <a:rPr lang="ru-RU" sz="700" b="1" dirty="0" smtClean="0">
                <a:solidFill>
                  <a:schemeClr val="bg1"/>
                </a:solidFill>
                <a:cs typeface="Arial" pitchFamily="34" charset="0"/>
              </a:rPr>
              <a:t>СТРОИТЕЛЬНОГО НАДЗОРА</a:t>
            </a:r>
          </a:p>
          <a:p>
            <a:pPr marL="0" marR="0" lvl="0" indent="0" defTabSz="914400" rtl="0" eaLnBrk="1" fontAlgn="auto" latinLnBrk="0" hangingPunct="1">
              <a:lnSpc>
                <a:spcPct val="150000"/>
              </a:lnSpc>
              <a:spcAft>
                <a:spcPts val="0"/>
              </a:spcAft>
              <a:buClrTx/>
              <a:buSzTx/>
              <a:buFont typeface="Arial" panose="020B0604020202020204" pitchFamily="34" charset="0"/>
              <a:buNone/>
              <a:tabLst/>
              <a:defRPr/>
            </a:pPr>
            <a:r>
              <a:rPr kumimoji="0" lang="ru-RU" sz="700" b="1" i="0" u="none" strike="noStrike" kern="1200" cap="none" normalizeH="0" baseline="0" noProof="0" dirty="0" smtClean="0">
                <a:ln>
                  <a:noFill/>
                </a:ln>
                <a:solidFill>
                  <a:schemeClr val="bg1"/>
                </a:solidFill>
                <a:effectLst/>
                <a:uLnTx/>
                <a:uFillTx/>
                <a:cs typeface="Arial" pitchFamily="34" charset="0"/>
              </a:rPr>
              <a:t>НОВОСИБИРСКОЙ ОБЛАСТИ</a:t>
            </a:r>
            <a:endParaRPr kumimoji="0" lang="en-US" sz="700" b="1" i="0" u="none" strike="noStrike" kern="1200" cap="none" normalizeH="0" baseline="0" noProof="0" dirty="0">
              <a:ln>
                <a:noFill/>
              </a:ln>
              <a:solidFill>
                <a:schemeClr val="bg1"/>
              </a:solidFill>
              <a:effectLst/>
              <a:uLnTx/>
              <a:uFillTx/>
              <a:cs typeface="Arial" pitchFamily="34" charset="0"/>
            </a:endParaRPr>
          </a:p>
        </p:txBody>
      </p:sp>
      <p:sp>
        <p:nvSpPr>
          <p:cNvPr id="33" name="TextBox 32"/>
          <p:cNvSpPr txBox="1"/>
          <p:nvPr/>
        </p:nvSpPr>
        <p:spPr>
          <a:xfrm>
            <a:off x="6685808" y="4743390"/>
            <a:ext cx="2458192" cy="400110"/>
          </a:xfrm>
          <a:prstGeom prst="rect">
            <a:avLst/>
          </a:prstGeom>
          <a:noFill/>
        </p:spPr>
        <p:txBody>
          <a:bodyPr wrap="square" rtlCol="0">
            <a:spAutoFit/>
          </a:bodyPr>
          <a:lstStyle/>
          <a:p>
            <a:pPr algn="r"/>
            <a:r>
              <a:rPr lang="en-US" sz="2000" b="1" dirty="0" smtClean="0">
                <a:solidFill>
                  <a:schemeClr val="bg1"/>
                </a:solidFill>
              </a:rPr>
              <a:t>www.gsn.nso.ru</a:t>
            </a:r>
            <a:endParaRPr lang="ru-RU" sz="2000" b="1" dirty="0">
              <a:solidFill>
                <a:schemeClr val="bg1"/>
              </a:solidFill>
            </a:endParaRPr>
          </a:p>
        </p:txBody>
      </p:sp>
      <p:sp>
        <p:nvSpPr>
          <p:cNvPr id="34" name="TextBox 33"/>
          <p:cNvSpPr txBox="1"/>
          <p:nvPr/>
        </p:nvSpPr>
        <p:spPr>
          <a:xfrm>
            <a:off x="30980" y="897661"/>
            <a:ext cx="9144000" cy="2862322"/>
          </a:xfrm>
          <a:prstGeom prst="rect">
            <a:avLst/>
          </a:prstGeom>
          <a:noFill/>
        </p:spPr>
        <p:txBody>
          <a:bodyPr wrap="square" rtlCol="0">
            <a:spAutoFit/>
          </a:bodyPr>
          <a:lstStyle/>
          <a:p>
            <a:pPr algn="just"/>
            <a:r>
              <a:rPr lang="ru-RU" b="1" dirty="0">
                <a:solidFill>
                  <a:srgbClr val="1F5480"/>
                </a:solidFill>
                <a:cs typeface="Arial" pitchFamily="34" charset="0"/>
              </a:rPr>
              <a:t>7) ранее получен отказ в рассмотрении жалобы по тому же предмету, исключающий возможность повторного обращения данного контролируемого лица с жалобой, и не приводятся новые доводы или обстоятельства;</a:t>
            </a:r>
          </a:p>
          <a:p>
            <a:pPr algn="just"/>
            <a:r>
              <a:rPr lang="ru-RU" b="1" dirty="0">
                <a:solidFill>
                  <a:srgbClr val="1F5480"/>
                </a:solidFill>
                <a:cs typeface="Arial" pitchFamily="34" charset="0"/>
              </a:rPr>
              <a:t>8) жалоба подана в ненадлежащий уполномоченный орган;</a:t>
            </a:r>
          </a:p>
          <a:p>
            <a:pPr algn="just"/>
            <a:r>
              <a:rPr lang="ru-RU" b="1" dirty="0">
                <a:solidFill>
                  <a:srgbClr val="1F5480"/>
                </a:solidFill>
                <a:cs typeface="Arial" pitchFamily="34" charset="0"/>
              </a:rPr>
              <a:t>9) законодательством Российской Федерации предусмотрен только судебный порядок обжалования решений контрольного (надзорного) органа.</a:t>
            </a:r>
          </a:p>
          <a:p>
            <a:pPr algn="just"/>
            <a:r>
              <a:rPr lang="ru-RU" b="1" dirty="0" smtClean="0">
                <a:solidFill>
                  <a:srgbClr val="1F5480"/>
                </a:solidFill>
                <a:cs typeface="Arial" pitchFamily="34" charset="0"/>
              </a:rPr>
              <a:t>	Отказ </a:t>
            </a:r>
            <a:r>
              <a:rPr lang="ru-RU" b="1" dirty="0">
                <a:solidFill>
                  <a:srgbClr val="1F5480"/>
                </a:solidFill>
                <a:cs typeface="Arial" pitchFamily="34" charset="0"/>
              </a:rPr>
              <a:t>в рассмотрении жалобы по основаниям, указанным в пунктах 3 - 8 части 1 настоящей статьи, не является результатом досудебного обжалования и не может служить основанием для судебного обжалования решений контрольного (надзорного) органа, действий (бездействия) его должностных лиц.</a:t>
            </a:r>
          </a:p>
        </p:txBody>
      </p:sp>
      <p:sp>
        <p:nvSpPr>
          <p:cNvPr id="39" name="Title 1"/>
          <p:cNvSpPr>
            <a:spLocks noGrp="1"/>
          </p:cNvSpPr>
          <p:nvPr>
            <p:ph type="title"/>
          </p:nvPr>
        </p:nvSpPr>
        <p:spPr>
          <a:xfrm>
            <a:off x="2849707" y="1"/>
            <a:ext cx="4879562" cy="786160"/>
          </a:xfrm>
        </p:spPr>
        <p:txBody>
          <a:bodyPr>
            <a:normAutofit/>
          </a:bodyPr>
          <a:lstStyle/>
          <a:p>
            <a:pPr algn="ctr"/>
            <a:r>
              <a:rPr lang="ru-RU" sz="2400" b="1" dirty="0">
                <a:solidFill>
                  <a:srgbClr val="1F5480"/>
                </a:solidFill>
                <a:latin typeface="+mn-lt"/>
                <a:ea typeface="+mn-ea"/>
                <a:cs typeface="Arial" pitchFamily="34" charset="0"/>
              </a:rPr>
              <a:t>Отказ в рассмотрении жалобы</a:t>
            </a:r>
            <a:endParaRPr lang="en-US" sz="2400" b="1" dirty="0">
              <a:solidFill>
                <a:srgbClr val="1F5480"/>
              </a:solidFill>
              <a:latin typeface="+mn-lt"/>
              <a:ea typeface="+mn-ea"/>
              <a:cs typeface="Arial" pitchFamily="34" charset="0"/>
            </a:endParaRPr>
          </a:p>
        </p:txBody>
      </p:sp>
    </p:spTree>
    <p:extLst>
      <p:ext uri="{BB962C8B-B14F-4D97-AF65-F5344CB8AC3E}">
        <p14:creationId xmlns:p14="http://schemas.microsoft.com/office/powerpoint/2010/main" val="17004186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909</TotalTime>
  <Words>560</Words>
  <Application>Microsoft Office PowerPoint</Application>
  <PresentationFormat>Экран (16:9)</PresentationFormat>
  <Paragraphs>214</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Office Theme</vt:lpstr>
      <vt:lpstr>Практика работы Стройнадзора Новосибирской области  с системой досудебного обжалования</vt:lpstr>
      <vt:lpstr>Презентация PowerPoint</vt:lpstr>
      <vt:lpstr>Презентация PowerPoint</vt:lpstr>
      <vt:lpstr>Презентация PowerPoint</vt:lpstr>
      <vt:lpstr>Презентация PowerPoint</vt:lpstr>
      <vt:lpstr> Форма и содержание жалобы Статья 41 Федерального закона №248-ФЗ.  </vt:lpstr>
      <vt:lpstr>СРОК подачи жалобы</vt:lpstr>
      <vt:lpstr>Отказ в рассмотрении жалобы</vt:lpstr>
      <vt:lpstr>Отказ в рассмотрении жалобы</vt:lpstr>
      <vt:lpstr>Решение по итогам рассмотрения жалобы</vt:lpstr>
      <vt:lpstr>ПОРЯДОК подачи жалобы</vt:lpstr>
      <vt:lpstr>Как подать жалобу</vt:lpstr>
      <vt:lpstr>Как подать жалобу</vt:lpstr>
      <vt:lpstr>Как подать жалобу</vt:lpstr>
      <vt:lpstr>Как подать жалобу</vt:lpstr>
      <vt:lpstr>Досудебное обжалование в Стройнадзоре Новосибирской области количество обращений</vt:lpstr>
      <vt:lpstr>Основания для отказа в продлении срока исполнения предписания</vt:lpstr>
      <vt:lpstr>Основания для отказа в продлении срока исполнения предписания</vt:lpstr>
      <vt:lpstr>Основания для отказа в продлении срока исполнения предписания</vt:lpstr>
      <vt:lpstr>Основания для отказа в продлении срока исполнения предписания</vt:lpstr>
      <vt:lpstr>БЛАГОДАРЮ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Симонов Сергей Геннадьевич</cp:lastModifiedBy>
  <cp:revision>136</cp:revision>
  <dcterms:created xsi:type="dcterms:W3CDTF">2018-09-04T12:10:47Z</dcterms:created>
  <dcterms:modified xsi:type="dcterms:W3CDTF">2023-11-29T01:10:28Z</dcterms:modified>
</cp:coreProperties>
</file>