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94" r:id="rId5"/>
    <p:sldId id="291" r:id="rId6"/>
    <p:sldId id="270" r:id="rId7"/>
    <p:sldId id="265" r:id="rId8"/>
    <p:sldId id="273" r:id="rId9"/>
    <p:sldId id="286" r:id="rId10"/>
    <p:sldId id="293" r:id="rId11"/>
    <p:sldId id="264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3C48"/>
    <a:srgbClr val="1F5480"/>
    <a:srgbClr val="2E2C2D"/>
    <a:srgbClr val="47627F"/>
    <a:srgbClr val="04105A"/>
    <a:srgbClr val="ED613E"/>
    <a:srgbClr val="856E45"/>
    <a:srgbClr val="6F267F"/>
    <a:srgbClr val="FECB00"/>
    <a:srgbClr val="729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 autoAdjust="0"/>
  </p:normalViewPr>
  <p:slideViewPr>
    <p:cSldViewPr snapToGrid="0">
      <p:cViewPr>
        <p:scale>
          <a:sx n="110" d="100"/>
          <a:sy n="110" d="100"/>
        </p:scale>
        <p:origin x="-1650" y="-83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C1874-4CEE-455E-A841-74269645426C}" type="datetimeFigureOut">
              <a:rPr lang="ru-RU" smtClean="0"/>
              <a:t>27.11.2023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35656-5D56-419D-A446-F48A38227A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87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11C94-CE2B-43AB-85C0-09A1FFF04AA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4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275"/>
            <a:ext cx="9143024" cy="51429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sn.nso.ru/page/86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  <a:ln>
            <a:noFill/>
          </a:ln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Проблемные </a:t>
            </a:r>
            <a:r>
              <a:rPr lang="ru-RU" sz="2400" b="1" dirty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вопросы взаимодействия контролируемых лиц и </a:t>
            </a:r>
            <a:r>
              <a:rPr lang="ru-RU" sz="2400" b="1" dirty="0" err="1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Стройнадзора</a:t>
            </a:r>
            <a:r>
              <a:rPr lang="ru-RU" sz="2400" b="1" dirty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 Новосибирской области при осуществлении цифровой трансформации строительной отрасли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</a:br>
            <a:endParaRPr lang="en-US" sz="24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906438" y="3666226"/>
            <a:ext cx="7237561" cy="1477273"/>
          </a:xfrm>
        </p:spPr>
        <p:txBody>
          <a:bodyPr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КИСЕЛЕВА Екатерина Евгеньевна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rgbClr val="1F5480"/>
                </a:solidFill>
                <a:cs typeface="Arial" pitchFamily="34" charset="0"/>
              </a:rPr>
              <a:t>Начальник нормативно-технического отдела инспекции</a:t>
            </a:r>
            <a:endParaRPr lang="en-US" sz="18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850739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b="1" dirty="0" smtClean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Инструкции </a:t>
            </a:r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по подаче извещения о начале строительства, реконструкции объекта капитального строительства, а также информация о документе о вынесении на местность линий отступа от красных линий, размещены на официальном сайте инспекции государственного строительного надзора Новосибирской области </a:t>
            </a:r>
            <a:r>
              <a:rPr lang="ru-RU" sz="2400" dirty="0"/>
              <a:t>(</a:t>
            </a:r>
            <a:r>
              <a:rPr lang="ru-RU" sz="2400" dirty="0">
                <a:hlinkClick r:id="rId3"/>
              </a:rPr>
              <a:t>https://gsn.nso.ru/page/86</a:t>
            </a:r>
            <a:r>
              <a:rPr lang="ru-RU" sz="2400" dirty="0"/>
              <a:t>).</a:t>
            </a:r>
          </a:p>
          <a:p>
            <a:endParaRPr lang="ru-RU" sz="24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1662" y="215320"/>
            <a:ext cx="1062492" cy="1296240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308414" y="194328"/>
            <a:ext cx="5923547" cy="12892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4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088921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www.gsn.nso.ru</a:t>
            </a:r>
            <a:endParaRPr lang="ru-RU" sz="28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1615179"/>
            <a:ext cx="9144000" cy="2070413"/>
          </a:xfrm>
        </p:spPr>
        <p:txBody>
          <a:bodyPr anchor="ctr" anchorCtr="0">
            <a:noAutofit/>
          </a:bodyPr>
          <a:lstStyle/>
          <a:p>
            <a:r>
              <a:rPr lang="ru-RU" sz="4000" b="1" dirty="0" smtClean="0">
                <a:solidFill>
                  <a:srgbClr val="1F54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Arial" pitchFamily="34" charset="0"/>
              </a:rPr>
              <a:t>БЛАГОДАРЮ  ЗА  ВНИМАНИЕ!</a:t>
            </a:r>
            <a:endParaRPr lang="en-US" sz="4000" b="1" dirty="0">
              <a:solidFill>
                <a:srgbClr val="1F54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82738" y="105376"/>
            <a:ext cx="2146113" cy="611131"/>
            <a:chOff x="82738" y="105376"/>
            <a:chExt cx="2146113" cy="611131"/>
          </a:xfrm>
        </p:grpSpPr>
        <p:pic>
          <p:nvPicPr>
            <p:cNvPr id="30" name="Рисунок 29" descr="gerbnso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738" y="105376"/>
              <a:ext cx="500927" cy="611131"/>
            </a:xfrm>
            <a:prstGeom prst="rect">
              <a:avLst/>
            </a:prstGeom>
          </p:spPr>
        </p:pic>
        <p:sp>
          <p:nvSpPr>
            <p:cNvPr id="31" name="Subtitle 2"/>
            <p:cNvSpPr txBox="1">
              <a:spLocks/>
            </p:cNvSpPr>
            <p:nvPr/>
          </p:nvSpPr>
          <p:spPr>
            <a:xfrm>
              <a:off x="614009" y="106257"/>
              <a:ext cx="1614842" cy="60811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ИНСПЕКЦИЯ </a:t>
              </a: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ГОСУДАРСТВЕННОГО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lang="ru-RU" sz="700" b="1" dirty="0" smtClean="0">
                  <a:solidFill>
                    <a:schemeClr val="bg1"/>
                  </a:solidFill>
                  <a:cs typeface="Arial" pitchFamily="34" charset="0"/>
                </a:rPr>
                <a:t>СТРОИТЕЛЬНОГО НАДЗОРА</a:t>
              </a:r>
            </a:p>
            <a:p>
              <a:pPr marL="0" marR="0" lvl="0" indent="0" defTabSz="914400" rtl="0" eaLnBrk="1" fontAlgn="auto" latinLnBrk="0" hangingPunct="1">
                <a:lnSpc>
                  <a:spcPct val="150000"/>
                </a:lnSpc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ru-RU" sz="700" b="1" i="0" u="none" strike="noStrike" kern="1200" cap="none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Arial" pitchFamily="34" charset="0"/>
                </a:rPr>
                <a:t>НОВОСИБИРСКОЙ ОБЛАСТИ</a:t>
              </a:r>
              <a:endParaRPr kumimoji="0" lang="en-US" sz="700" b="1" i="0" u="none" strike="noStrike" kern="1200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0" y="136297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Федеральный </a:t>
            </a:r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закон от 31.07.2020 N 248-ФЗ</a:t>
            </a:r>
          </a:p>
          <a:p>
            <a:pPr algn="ctr"/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"</a:t>
            </a:r>
            <a:r>
              <a:rPr lang="ru-RU" sz="2800" b="1" dirty="0">
                <a:solidFill>
                  <a:srgbClr val="1F5480"/>
                </a:solidFill>
                <a:ea typeface="+mj-ea"/>
                <a:cs typeface="Arial" pitchFamily="34" charset="0"/>
              </a:rPr>
              <a:t>О государственном контроле (надзоре) и муниципальном контроле в Российской Федерации"</a:t>
            </a: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3901" y="1019294"/>
            <a:ext cx="89161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rgbClr val="1F5480"/>
                </a:solidFill>
                <a:ea typeface="+mj-ea"/>
                <a:cs typeface="Arial" pitchFamily="34" charset="0"/>
              </a:rPr>
              <a:t>Статья </a:t>
            </a:r>
            <a:r>
              <a:rPr lang="ru-RU" b="1" u="sng" dirty="0">
                <a:solidFill>
                  <a:srgbClr val="1F5480"/>
                </a:solidFill>
                <a:ea typeface="+mj-ea"/>
                <a:cs typeface="Arial" pitchFamily="34" charset="0"/>
              </a:rPr>
              <a:t>23. </a:t>
            </a:r>
            <a:r>
              <a:rPr lang="ru-RU" b="1" u="sng" dirty="0">
                <a:solidFill>
                  <a:srgbClr val="1F5480"/>
                </a:solidFill>
                <a:ea typeface="+mj-ea"/>
                <a:cs typeface="Arial" pitchFamily="34" charset="0"/>
              </a:rPr>
              <a:t>Категории риска причинения вреда (ущерба) и индикаторы риска нарушения </a:t>
            </a:r>
            <a:r>
              <a:rPr lang="ru-RU" b="1" u="sng" dirty="0">
                <a:solidFill>
                  <a:srgbClr val="1F5480"/>
                </a:solidFill>
                <a:ea typeface="+mj-ea"/>
                <a:cs typeface="Arial" pitchFamily="34" charset="0"/>
              </a:rPr>
              <a:t>обязательных </a:t>
            </a:r>
            <a:r>
              <a:rPr lang="ru-RU" b="1" u="sng" dirty="0">
                <a:solidFill>
                  <a:srgbClr val="1F5480"/>
                </a:solidFill>
                <a:ea typeface="+mj-ea"/>
                <a:cs typeface="Arial" pitchFamily="34" charset="0"/>
              </a:rPr>
              <a:t>требований</a:t>
            </a:r>
          </a:p>
          <a:p>
            <a:endParaRPr lang="ru-RU" b="1" u="sng" dirty="0" smtClean="0">
              <a:solidFill>
                <a:srgbClr val="FF0000"/>
              </a:solidFill>
              <a:ea typeface="+mj-ea"/>
              <a:cs typeface="Arial" pitchFamily="34" charset="0"/>
            </a:endParaRPr>
          </a:p>
          <a:p>
            <a:pPr indent="457200" algn="just"/>
            <a:r>
              <a:rPr lang="ru-RU" b="1" dirty="0">
                <a:solidFill>
                  <a:srgbClr val="1F5480"/>
                </a:solidFill>
                <a:ea typeface="+mj-ea"/>
                <a:cs typeface="Arial" pitchFamily="34" charset="0"/>
              </a:rPr>
              <a:t>9. В целях оценки риска причинения вреда (ущерба) при принятии решения о проведении и выборе вида внепланового контрольного (надзорного) мероприятия контрольный (надзорный) орган разрабатывает индикаторы риска нарушения обязательных требований. Индикатором риска нарушения обязательных требований является </a:t>
            </a:r>
            <a:r>
              <a:rPr lang="ru-RU" b="1" u="sng" dirty="0">
                <a:solidFill>
                  <a:srgbClr val="FF0000"/>
                </a:solidFill>
                <a:ea typeface="+mj-ea"/>
                <a:cs typeface="Arial" pitchFamily="34" charset="0"/>
              </a:rPr>
              <a:t>соответствие или отклонение </a:t>
            </a:r>
            <a:r>
              <a:rPr lang="ru-RU" b="1" dirty="0">
                <a:solidFill>
                  <a:srgbClr val="1F5480"/>
                </a:solidFill>
                <a:ea typeface="+mj-ea"/>
                <a:cs typeface="Arial" pitchFamily="34" charset="0"/>
              </a:rPr>
              <a:t>от параметров объекта контроля, которые </a:t>
            </a:r>
            <a:r>
              <a:rPr lang="ru-RU" b="1" u="sng" dirty="0">
                <a:solidFill>
                  <a:srgbClr val="FF0000"/>
                </a:solidFill>
                <a:ea typeface="+mj-ea"/>
                <a:cs typeface="Arial" pitchFamily="34" charset="0"/>
              </a:rPr>
              <a:t>сами по себе не являются нарушениями обязательных требований, но с высокой степенью вероятности свидетельствуют о наличии таких нарушений</a:t>
            </a:r>
            <a:r>
              <a:rPr lang="ru-RU" b="1" dirty="0">
                <a:solidFill>
                  <a:srgbClr val="1F5480"/>
                </a:solidFill>
                <a:ea typeface="+mj-ea"/>
                <a:cs typeface="Arial" pitchFamily="34" charset="0"/>
              </a:rPr>
              <a:t> и риска причинения вреда (ущерба) охраняемым законом ценностям.</a:t>
            </a: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5622"/>
          <p:cNvSpPr/>
          <p:nvPr/>
        </p:nvSpPr>
        <p:spPr>
          <a:xfrm>
            <a:off x="4768656" y="3400769"/>
            <a:ext cx="4203425" cy="16399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77800" dist="38100" dir="5880000" algn="t" rotWithShape="0">
              <a:prstClr val="black">
                <a:alpha val="50000"/>
              </a:prstClr>
            </a:outerShdw>
          </a:effectLst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A5A5A5"/>
              </a:buClr>
              <a:buSzPct val="25000"/>
            </a:pPr>
            <a:endParaRPr lang="ru-RU" sz="800" dirty="0">
              <a:solidFill>
                <a:srgbClr val="A5A5A5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32" name="Shape 5622"/>
          <p:cNvSpPr/>
          <p:nvPr/>
        </p:nvSpPr>
        <p:spPr>
          <a:xfrm>
            <a:off x="172616" y="3400769"/>
            <a:ext cx="4203425" cy="163995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77800" dist="38100" dir="5880000" algn="t" rotWithShape="0">
              <a:prstClr val="black">
                <a:alpha val="50000"/>
              </a:prstClr>
            </a:outerShdw>
          </a:effectLst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A5A5A5"/>
              </a:buClr>
              <a:buSzPct val="25000"/>
            </a:pPr>
            <a:endParaRPr lang="ru-RU" sz="800" dirty="0">
              <a:solidFill>
                <a:srgbClr val="A5A5A5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21" name="Прямоугольник">
            <a:extLst>
              <a:ext uri="{FF2B5EF4-FFF2-40B4-BE49-F238E27FC236}">
                <a16:creationId xmlns:a16="http://schemas.microsoft.com/office/drawing/2014/main" xmlns="" id="{2382DE2D-B1F8-4E2B-8E25-0CD50190F9DB}"/>
              </a:ext>
            </a:extLst>
          </p:cNvPr>
          <p:cNvSpPr/>
          <p:nvPr/>
        </p:nvSpPr>
        <p:spPr>
          <a:xfrm>
            <a:off x="0" y="-69242"/>
            <a:ext cx="9144000" cy="730795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47598">
                <a:srgbClr val="00A0C3"/>
              </a:gs>
              <a:gs pos="100000">
                <a:srgbClr val="00B3A9"/>
              </a:gs>
            </a:gsLst>
            <a:lin ang="21594000" scaled="0"/>
            <a:tileRect/>
          </a:gradFill>
          <a:ln w="12700">
            <a:miter lim="400000"/>
          </a:ln>
        </p:spPr>
        <p:txBody>
          <a:bodyPr lIns="19050" tIns="19050" rIns="19050" bIns="19050" anchor="ctr"/>
          <a:lstStyle/>
          <a:p>
            <a:pPr defTabSz="309563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/>
          </a:p>
        </p:txBody>
      </p:sp>
      <p:pic>
        <p:nvPicPr>
          <p:cNvPr id="23" name="Изображение" descr="Изображение">
            <a:extLst>
              <a:ext uri="{FF2B5EF4-FFF2-40B4-BE49-F238E27FC236}">
                <a16:creationId xmlns:a16="http://schemas.microsoft.com/office/drawing/2014/main" xmlns="" id="{49317716-5C8D-4B54-8CC4-FED60A4803E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86356" y="64967"/>
            <a:ext cx="885725" cy="21424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Главная мысль слайда">
            <a:extLst>
              <a:ext uri="{FF2B5EF4-FFF2-40B4-BE49-F238E27FC236}">
                <a16:creationId xmlns:a16="http://schemas.microsoft.com/office/drawing/2014/main" xmlns="" id="{5AAA316B-5CA4-4081-8181-3CFCC076E8C1}"/>
              </a:ext>
            </a:extLst>
          </p:cNvPr>
          <p:cNvSpPr txBox="1">
            <a:spLocks/>
          </p:cNvSpPr>
          <p:nvPr/>
        </p:nvSpPr>
        <p:spPr>
          <a:xfrm>
            <a:off x="91919" y="64967"/>
            <a:ext cx="7742619" cy="480000"/>
          </a:xfrm>
          <a:prstGeom prst="rect">
            <a:avLst/>
          </a:prstGeom>
        </p:spPr>
        <p:txBody>
          <a:bodyPr lIns="68580" tIns="34290" rIns="68580" bIns="3429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ts val="4200"/>
              </a:spcBef>
              <a:buNone/>
              <a:defRPr sz="8000" b="0" kern="1200" spc="0">
                <a:solidFill>
                  <a:schemeClr val="tx1"/>
                </a:solidFill>
                <a:latin typeface="Stem"/>
                <a:ea typeface="Stem"/>
                <a:cs typeface="Stem"/>
                <a:sym typeface="Stem"/>
              </a:defRPr>
            </a:lvl1pPr>
          </a:lstStyle>
          <a:p>
            <a:r>
              <a:rPr lang="ru-RU" sz="2100" dirty="0">
                <a:solidFill>
                  <a:schemeClr val="bg1"/>
                </a:solidFill>
                <a:latin typeface="Stem Medium" panose="020B0503020203020204" pitchFamily="34" charset="0"/>
                <a:ea typeface="Stem Medium" panose="020B0503020203020204" pitchFamily="34" charset="0"/>
              </a:rPr>
              <a:t>Подходы к индикаторам риска</a:t>
            </a:r>
            <a:endParaRPr lang="ru-RU" sz="2100" dirty="0">
              <a:solidFill>
                <a:schemeClr val="bg1"/>
              </a:solidFill>
              <a:latin typeface="Stem Medium" panose="020B0503020203020204" pitchFamily="34" charset="0"/>
              <a:ea typeface="Stem Medium" panose="020B0503020203020204" pitchFamily="34" charset="0"/>
            </a:endParaRPr>
          </a:p>
        </p:txBody>
      </p:sp>
      <p:sp>
        <p:nvSpPr>
          <p:cNvPr id="15" name="Shape 5622"/>
          <p:cNvSpPr/>
          <p:nvPr/>
        </p:nvSpPr>
        <p:spPr>
          <a:xfrm>
            <a:off x="339156" y="902005"/>
            <a:ext cx="7819007" cy="18641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77800" dist="38100" dir="5880000" algn="t" rotWithShape="0">
              <a:prstClr val="black">
                <a:alpha val="50000"/>
              </a:prstClr>
            </a:outerShdw>
          </a:effectLst>
        </p:spPr>
        <p:txBody>
          <a:bodyPr lIns="68569" tIns="34275" rIns="68569" bIns="34275" anchor="ctr" anchorCtr="0">
            <a:noAutofit/>
          </a:bodyPr>
          <a:lstStyle/>
          <a:p>
            <a:pPr algn="ctr">
              <a:buClr>
                <a:srgbClr val="A5A5A5"/>
              </a:buClr>
              <a:buSzPct val="25000"/>
            </a:pPr>
            <a:endParaRPr lang="ru-RU" sz="800" dirty="0">
              <a:solidFill>
                <a:srgbClr val="A5A5A5"/>
              </a:solidFill>
              <a:latin typeface="Times New Roman" panose="02020603050405020304" pitchFamily="18" charset="0"/>
              <a:ea typeface="Open Sans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1919" y="708128"/>
            <a:ext cx="2912804" cy="451608"/>
          </a:xfrm>
          <a:prstGeom prst="roundRect">
            <a:avLst/>
          </a:prstGeom>
          <a:gradFill>
            <a:gsLst>
              <a:gs pos="0">
                <a:srgbClr val="0088C6"/>
              </a:gs>
              <a:gs pos="100000">
                <a:srgbClr val="00ACB2"/>
              </a:gs>
            </a:gsLst>
            <a:lin ang="0" scaled="0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Индикатор риска нарушения обязательных требований</a:t>
            </a:r>
          </a:p>
        </p:txBody>
      </p:sp>
      <p:sp>
        <p:nvSpPr>
          <p:cNvPr id="17" name="Shape 5624"/>
          <p:cNvSpPr/>
          <p:nvPr/>
        </p:nvSpPr>
        <p:spPr>
          <a:xfrm>
            <a:off x="466663" y="1198276"/>
            <a:ext cx="3655281" cy="2844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A1C2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Не является самостоятельным нарушением </a:t>
            </a:r>
          </a:p>
        </p:txBody>
      </p:sp>
      <p:sp>
        <p:nvSpPr>
          <p:cNvPr id="22" name="Shape 5624"/>
          <p:cNvSpPr/>
          <p:nvPr/>
        </p:nvSpPr>
        <p:spPr>
          <a:xfrm>
            <a:off x="466663" y="1556146"/>
            <a:ext cx="3655281" cy="603174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A1C2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Не является «классическим» основанием для проведения внепланового КНМ (жалобы, заявления и т.д.)</a:t>
            </a:r>
          </a:p>
        </p:txBody>
      </p:sp>
      <p:sp>
        <p:nvSpPr>
          <p:cNvPr id="25" name="Shape 5624"/>
          <p:cNvSpPr/>
          <p:nvPr/>
        </p:nvSpPr>
        <p:spPr>
          <a:xfrm>
            <a:off x="4295343" y="2135491"/>
            <a:ext cx="3655281" cy="45239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A1C2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Высокая степень вероятности </a:t>
            </a:r>
            <a:r>
              <a:rPr lang="ru-RU" sz="1200" b="1" u="sng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совершенных или совершаемых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нарушений</a:t>
            </a:r>
          </a:p>
        </p:txBody>
      </p:sp>
      <p:sp>
        <p:nvSpPr>
          <p:cNvPr id="27" name="Shape 5624"/>
          <p:cNvSpPr/>
          <p:nvPr/>
        </p:nvSpPr>
        <p:spPr>
          <a:xfrm>
            <a:off x="466663" y="2232694"/>
            <a:ext cx="3655281" cy="35519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A1C2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Не является устойчивой характеристикой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28" name="Shape 5624"/>
          <p:cNvSpPr/>
          <p:nvPr/>
        </p:nvSpPr>
        <p:spPr>
          <a:xfrm>
            <a:off x="4295343" y="1198276"/>
            <a:ext cx="3655281" cy="38169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A1C2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Выявляется без взаимодействия с контролируемым лицом</a:t>
            </a:r>
          </a:p>
        </p:txBody>
      </p:sp>
      <p:sp>
        <p:nvSpPr>
          <p:cNvPr id="29" name="Shape 5624"/>
          <p:cNvSpPr/>
          <p:nvPr/>
        </p:nvSpPr>
        <p:spPr>
          <a:xfrm>
            <a:off x="4295343" y="1630907"/>
            <a:ext cx="3655281" cy="45365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A1C2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>
              <a:buClr>
                <a:srgbClr val="000000"/>
              </a:buClr>
              <a:defRPr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Позволяет точно определить момент срабатывания и контролируемое лицо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-14288" y="2888221"/>
            <a:ext cx="9172575" cy="32434"/>
          </a:xfrm>
          <a:prstGeom prst="line">
            <a:avLst/>
          </a:prstGeom>
          <a:ln w="50800">
            <a:gradFill>
              <a:gsLst>
                <a:gs pos="0">
                  <a:srgbClr val="0077C8"/>
                </a:gs>
                <a:gs pos="100000">
                  <a:srgbClr val="00B3A9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3541529" y="2977154"/>
            <a:ext cx="2060942" cy="367117"/>
          </a:xfrm>
          <a:prstGeom prst="roundRect">
            <a:avLst/>
          </a:prstGeom>
          <a:gradFill>
            <a:gsLst>
              <a:gs pos="0">
                <a:srgbClr val="0077C8"/>
              </a:gs>
              <a:gs pos="100000">
                <a:srgbClr val="00ACB2"/>
              </a:gs>
            </a:gsLst>
            <a:lin ang="0" scaled="0"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Примеры</a:t>
            </a:r>
          </a:p>
        </p:txBody>
      </p:sp>
      <p:sp>
        <p:nvSpPr>
          <p:cNvPr id="34" name="Shape 5624"/>
          <p:cNvSpPr/>
          <p:nvPr/>
        </p:nvSpPr>
        <p:spPr>
          <a:xfrm>
            <a:off x="319181" y="3487461"/>
            <a:ext cx="3956187" cy="69724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3CF73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Объем (куб. м) древесины, проданной за последние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/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</a:b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календарных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года, превышает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суммарный объем (куб. м) заготовленной и приобретенной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древесины </a:t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</a:b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за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последние 3 календарных года.</a:t>
            </a:r>
          </a:p>
        </p:txBody>
      </p:sp>
      <p:sp>
        <p:nvSpPr>
          <p:cNvPr id="35" name="Shape 5624"/>
          <p:cNvSpPr/>
          <p:nvPr/>
        </p:nvSpPr>
        <p:spPr>
          <a:xfrm>
            <a:off x="316210" y="4316374"/>
            <a:ext cx="3956187" cy="66226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3CF73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5 фактов ложного срабатывания охранной сигнализации в хранилище контролируемого лица </a:t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</a:b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в течение календарного месяца.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Shape 5624"/>
          <p:cNvSpPr/>
          <p:nvPr/>
        </p:nvSpPr>
        <p:spPr>
          <a:xfrm>
            <a:off x="4892274" y="3487461"/>
            <a:ext cx="3956187" cy="86090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Поступление двух и более сообщений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возможном нарушении юридическим лицом, индивидуальным предпринимателем условий заключенного с ним договора аренды земельного участка, расположенного в границах национального парка.</a:t>
            </a:r>
          </a:p>
        </p:txBody>
      </p:sp>
      <p:sp>
        <p:nvSpPr>
          <p:cNvPr id="37" name="Shape 5624"/>
          <p:cNvSpPr/>
          <p:nvPr/>
        </p:nvSpPr>
        <p:spPr>
          <a:xfrm>
            <a:off x="4892274" y="4409593"/>
            <a:ext cx="3956187" cy="56904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C00000"/>
            </a:solidFill>
          </a:ln>
        </p:spPr>
        <p:txBody>
          <a:bodyPr lIns="68569" tIns="34275" rIns="68569" bIns="34275" anchor="ctr" anchorCtr="0">
            <a:noAutofit/>
          </a:bodyPr>
          <a:lstStyle/>
          <a:p>
            <a:pPr lvl="0" algn="just">
              <a:buClr>
                <a:srgbClr val="000000"/>
              </a:buClr>
              <a:defRPr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Отсутствие контролируемого лица по адресу регистрации либо фактического осуществления деятельности.</a:t>
            </a:r>
            <a:endParaRPr lang="ru-RU" sz="1100" b="1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48/92">
            <a:extLst>
              <a:ext uri="{FF2B5EF4-FFF2-40B4-BE49-F238E27FC236}">
                <a16:creationId xmlns:a16="http://schemas.microsoft.com/office/drawing/2014/main" xmlns="" id="{4C921B4B-648F-43F6-A7B4-CDC1E8F59E77}"/>
              </a:ext>
            </a:extLst>
          </p:cNvPr>
          <p:cNvSpPr txBox="1"/>
          <p:nvPr/>
        </p:nvSpPr>
        <p:spPr>
          <a:xfrm>
            <a:off x="9043049" y="4987960"/>
            <a:ext cx="102592" cy="1769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/>
          <a:p>
            <a:pPr>
              <a:defRPr sz="1400">
                <a:solidFill>
                  <a:srgbClr val="000000"/>
                </a:solidFill>
                <a:latin typeface="Stem"/>
                <a:ea typeface="Stem"/>
                <a:cs typeface="Stem"/>
                <a:sym typeface="Stem"/>
              </a:defRPr>
            </a:pPr>
            <a:r>
              <a:rPr lang="ru-RU" sz="900" dirty="0">
                <a:solidFill>
                  <a:srgbClr val="000000"/>
                </a:solidFill>
              </a:rPr>
              <a:t>5</a:t>
            </a:r>
            <a:endParaRPr sz="800" dirty="0">
              <a:solidFill>
                <a:srgbClr val="AFAFA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60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162984"/>
            <a:ext cx="906126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Постановление </a:t>
            </a:r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Правительства Новосибирской области от 06.06.2023 N 257-п</a:t>
            </a:r>
          </a:p>
          <a:p>
            <a:pPr algn="ctr"/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"О внесении изменения в постановление Правительства Новосибирской области от 30.12.2021 N 574-п"</a:t>
            </a:r>
          </a:p>
          <a:p>
            <a:pPr algn="ctr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0" y="1130059"/>
            <a:ext cx="9144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ПЕРЕЧЕНЬ ИНДИКАТОРОВ РИСКА </a:t>
            </a:r>
            <a:endParaRPr lang="ru-RU" sz="2400" b="1" dirty="0" smtClean="0">
              <a:solidFill>
                <a:srgbClr val="1F5480"/>
              </a:solidFill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НАРУШЕНИЯ </a:t>
            </a:r>
            <a:r>
              <a:rPr lang="ru-RU" sz="2400" b="1" dirty="0">
                <a:solidFill>
                  <a:srgbClr val="1F5480"/>
                </a:solidFill>
                <a:cs typeface="Arial" pitchFamily="34" charset="0"/>
              </a:rPr>
              <a:t>ОБЯЗАТЕЛЬНЫХ ТРЕБОВАНИЙ ПРИ ОСУЩЕСТВЛЕНИИ РЕГИОНАЛЬНОГО ГОСУДАРСТВЕННОГО СТРОИТЕЛЬНОГО НАДЗОРА НА ТЕРРИТОРИИ НОВОСИБИРСКОЙ </a:t>
            </a:r>
            <a:r>
              <a:rPr lang="ru-RU" sz="2400" b="1" dirty="0" smtClean="0">
                <a:solidFill>
                  <a:srgbClr val="1F5480"/>
                </a:solidFill>
                <a:cs typeface="Arial" pitchFamily="34" charset="0"/>
              </a:rPr>
              <a:t>ОБЛАСТИ</a:t>
            </a:r>
            <a:endParaRPr lang="ru-RU" sz="2400" b="1" dirty="0" smtClean="0">
              <a:solidFill>
                <a:srgbClr val="1F5480"/>
              </a:solidFill>
              <a:cs typeface="Arial" pitchFamily="34" charset="0"/>
            </a:endParaRPr>
          </a:p>
          <a:p>
            <a:endParaRPr lang="ru-RU" sz="2000" b="1" dirty="0" smtClean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 </a:t>
            </a:r>
            <a:endParaRPr lang="ru-RU" b="1" dirty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endParaRPr lang="ru-RU" b="1" dirty="0" smtClean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66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0894" y="1459536"/>
            <a:ext cx="8302211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 </a:t>
            </a:r>
          </a:p>
          <a:p>
            <a:pPr indent="457200" algn="just"/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1. </a:t>
            </a:r>
            <a:r>
              <a:rPr lang="ru-RU" b="1" u="sng" dirty="0" err="1" smtClean="0">
                <a:solidFill>
                  <a:srgbClr val="FF0000"/>
                </a:solidFill>
                <a:cs typeface="Arial" pitchFamily="34" charset="0"/>
              </a:rPr>
              <a:t>Непоступление</a:t>
            </a:r>
            <a:r>
              <a:rPr lang="ru-RU" b="1" u="sng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в инспекцию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государственного строительного надзора Новосибирской области 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извещения о начале строительства объекта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капитального строительства,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предусмотренного частью 5 статьи 52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Градостроительного кодекса Российской Федерации, 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в течение 90 дней с даты поступления в инспекцию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 государственного строительного надзора Новосибирской области 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копии разрешения на строительство объекта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капитального строительства в соответствии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с частью 15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Градостроительного кодекса Российской Федерации</a:t>
            </a:r>
          </a:p>
          <a:p>
            <a:pPr algn="just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1376714"/>
            <a:ext cx="9144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2. </a:t>
            </a:r>
            <a:r>
              <a:rPr lang="ru-RU" b="1" u="sng" dirty="0" err="1">
                <a:solidFill>
                  <a:srgbClr val="FF0000"/>
                </a:solidFill>
                <a:cs typeface="Arial" pitchFamily="34" charset="0"/>
              </a:rPr>
              <a:t>Непоступление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 в инспекцию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государственного строительного надзора Новосибирской области 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в течение 6 месяцев после завершения срока действия разрешения на строительство объекта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 капитального строительства, в отношении которого осуществлялся региональный государственный строительный надзор, </a:t>
            </a:r>
            <a:r>
              <a:rPr lang="ru-RU" b="1" u="sng" dirty="0">
                <a:solidFill>
                  <a:srgbClr val="FF0000"/>
                </a:solidFill>
                <a:cs typeface="Arial" pitchFamily="34" charset="0"/>
              </a:rPr>
              <a:t>уведомления о консервации объекта капитального строительства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, направляемого в соответствии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с</a:t>
            </a:r>
            <a:r>
              <a:rPr lang="en-US" b="1" dirty="0" smtClean="0">
                <a:solidFill>
                  <a:srgbClr val="1F5480"/>
                </a:solidFill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1F5480"/>
                </a:solidFill>
                <a:cs typeface="Arial" pitchFamily="34" charset="0"/>
              </a:rPr>
              <a:t>пунктом 10 </a:t>
            </a:r>
            <a:r>
              <a:rPr lang="ru-RU" b="1" dirty="0">
                <a:solidFill>
                  <a:srgbClr val="1F5480"/>
                </a:solidFill>
                <a:cs typeface="Arial" pitchFamily="34" charset="0"/>
              </a:rPr>
              <a:t>Правил проведения консервации объекта капитального строительства, утвержденных постановлением Правительства Российской Федерации от 30.09.2011 N 802 "Об утверждении Правил проведения консервации объекта капитального строительства".</a:t>
            </a:r>
          </a:p>
          <a:p>
            <a:pPr algn="just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5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gerbnso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38" y="105376"/>
            <a:ext cx="500927" cy="611131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614009" y="106257"/>
            <a:ext cx="1614842" cy="6081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ИНСПЕКЦИЯ </a:t>
            </a: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ГОСУДАРСТВЕННОГО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700" b="1" dirty="0" smtClean="0">
                <a:solidFill>
                  <a:schemeClr val="bg1"/>
                </a:solidFill>
                <a:cs typeface="Arial" pitchFamily="34" charset="0"/>
              </a:rPr>
              <a:t>СТРОИТЕЛЬНОГО НАДЗОРА</a:t>
            </a:r>
          </a:p>
          <a:p>
            <a:pPr marL="0" marR="0" lvl="0" indent="0" defTabSz="914400" rtl="0" eaLnBrk="1" fontAlgn="auto" latinLnBrk="0" hangingPunct="1">
              <a:lnSpc>
                <a:spcPct val="15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700" b="1" i="0" u="none" strike="noStrike" kern="1200" cap="none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Arial" pitchFamily="34" charset="0"/>
              </a:rPr>
              <a:t>НОВОСИБИРСКОЙ ОБЛАСТИ</a:t>
            </a:r>
            <a:endParaRPr kumimoji="0" lang="en-US" sz="700" b="1" i="0" u="none" strike="noStrike" kern="1200" cap="none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85808" y="4743390"/>
            <a:ext cx="245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/>
                </a:solidFill>
              </a:rPr>
              <a:t>www.gsn.nso.ru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850739"/>
            <a:ext cx="9144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rgbClr val="1F5480"/>
                </a:solidFill>
                <a:cs typeface="Arial" pitchFamily="34" charset="0"/>
              </a:rPr>
              <a:t>Подача </a:t>
            </a:r>
            <a:r>
              <a:rPr lang="ru-RU" sz="2400" b="1" u="sng" dirty="0">
                <a:solidFill>
                  <a:srgbClr val="1F5480"/>
                </a:solidFill>
                <a:cs typeface="Arial" pitchFamily="34" charset="0"/>
              </a:rPr>
              <a:t>извещений о начале строительства через </a:t>
            </a:r>
            <a:r>
              <a:rPr lang="ru-RU" sz="2400" b="1" u="sng" dirty="0" smtClean="0">
                <a:solidFill>
                  <a:srgbClr val="1F5480"/>
                </a:solidFill>
                <a:cs typeface="Arial" pitchFamily="34" charset="0"/>
              </a:rPr>
              <a:t>единый портал государственных услуг.</a:t>
            </a:r>
          </a:p>
          <a:p>
            <a:pPr algn="ctr"/>
            <a:r>
              <a:rPr lang="ru-RU" sz="2400" b="1" u="sng" dirty="0" smtClean="0">
                <a:solidFill>
                  <a:srgbClr val="1F5480"/>
                </a:solidFill>
                <a:cs typeface="Arial" pitchFamily="34" charset="0"/>
              </a:rPr>
              <a:t>Основные причины возврата извещений о начале строительства</a:t>
            </a:r>
          </a:p>
          <a:p>
            <a:pPr algn="just"/>
            <a:endParaRPr lang="ru-RU" b="1" dirty="0" smtClean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1.Некомплектность проектной документации.</a:t>
            </a:r>
          </a:p>
          <a:p>
            <a:pPr algn="just"/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2.Прилагаемые </a:t>
            </a:r>
            <a:r>
              <a:rPr lang="ru-RU" sz="2000" b="1" dirty="0">
                <a:solidFill>
                  <a:srgbClr val="1F5480"/>
                </a:solidFill>
                <a:cs typeface="Arial" pitchFamily="34" charset="0"/>
              </a:rPr>
              <a:t>к извещению документы не подписаны электронной цифровой подписью или подпись имеет </a:t>
            </a:r>
            <a:r>
              <a:rPr lang="ru-RU" sz="2000" b="1" dirty="0" smtClean="0">
                <a:solidFill>
                  <a:srgbClr val="1F5480"/>
                </a:solidFill>
                <a:cs typeface="Arial" pitchFamily="34" charset="0"/>
              </a:rPr>
              <a:t>дефекты.</a:t>
            </a:r>
            <a:endParaRPr lang="ru-RU" sz="2000" b="1" dirty="0">
              <a:solidFill>
                <a:srgbClr val="1F5480"/>
              </a:solidFill>
              <a:cs typeface="Arial" pitchFamily="34" charset="0"/>
            </a:endParaRPr>
          </a:p>
          <a:p>
            <a:endParaRPr lang="ru-RU" sz="1600" b="1" dirty="0">
              <a:solidFill>
                <a:srgbClr val="1F548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1373</TotalTime>
  <Words>523</Words>
  <Application>Microsoft Office PowerPoint</Application>
  <PresentationFormat>Экран (16:9)</PresentationFormat>
  <Paragraphs>81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Проблемные вопросы взаимодействия контролируемых лиц и Стройнадзора Новосибирской области при осуществлении цифровой трансформации строительной отрасли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Киселева Екатерина Евгеньевна</cp:lastModifiedBy>
  <cp:revision>189</cp:revision>
  <dcterms:created xsi:type="dcterms:W3CDTF">2018-09-04T12:10:47Z</dcterms:created>
  <dcterms:modified xsi:type="dcterms:W3CDTF">2023-11-27T07:56:39Z</dcterms:modified>
</cp:coreProperties>
</file>