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charts/chart4.xml" ContentType="application/vnd.openxmlformats-officedocument.drawingml.chart+xml"/>
  <Override PartName="/ppt/charts/chart5.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972" r:id="rId1"/>
  </p:sldMasterIdLst>
  <p:sldIdLst>
    <p:sldId id="257"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3" r:id="rId18"/>
    <p:sldId id="274" r:id="rId19"/>
    <p:sldId id="275" r:id="rId20"/>
    <p:sldId id="276" r:id="rId21"/>
    <p:sldId id="277" r:id="rId22"/>
    <p:sldId id="278" r:id="rId23"/>
    <p:sldId id="279" r:id="rId24"/>
    <p:sldId id="280" r:id="rId25"/>
    <p:sldId id="283" r:id="rId26"/>
    <p:sldId id="281" r:id="rId27"/>
    <p:sldId id="282" r:id="rId28"/>
    <p:sldId id="284" r:id="rId29"/>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78" d="100"/>
          <a:sy n="78" d="100"/>
        </p:scale>
        <p:origin x="-2574" y="-792"/>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6358215261040093"/>
          <c:y val="0"/>
        </c:manualLayout>
      </c:layout>
      <c:overlay val="0"/>
      <c:txPr>
        <a:bodyPr/>
        <a:lstStyle/>
        <a:p>
          <a:pPr>
            <a:defRPr sz="1600"/>
          </a:pPr>
          <a:endParaRPr lang="ru-RU"/>
        </a:p>
      </c:txPr>
    </c:title>
    <c:autoTitleDeleted val="0"/>
    <c:plotArea>
      <c:layout>
        <c:manualLayout>
          <c:layoutTarget val="inner"/>
          <c:xMode val="edge"/>
          <c:yMode val="edge"/>
          <c:x val="3.0493613568841688E-2"/>
          <c:y val="0.12921983019599412"/>
          <c:w val="0.85779687483680234"/>
          <c:h val="0.81635839423749268"/>
        </c:manualLayout>
      </c:layout>
      <c:pieChart>
        <c:varyColors val="1"/>
        <c:ser>
          <c:idx val="0"/>
          <c:order val="0"/>
          <c:tx>
            <c:strRef>
              <c:f>Лист1!$B$1</c:f>
              <c:strCache>
                <c:ptCount val="1"/>
                <c:pt idx="0">
                  <c:v>Проверок в 2018 году</c:v>
                </c:pt>
              </c:strCache>
            </c:strRef>
          </c:tx>
          <c:dLbls>
            <c:dLbl>
              <c:idx val="0"/>
              <c:spPr/>
              <c:txPr>
                <a:bodyPr/>
                <a:lstStyle/>
                <a:p>
                  <a:pPr>
                    <a:defRPr baseline="0">
                      <a:latin typeface="Arial" pitchFamily="34" charset="0"/>
                    </a:defRPr>
                  </a:pPr>
                  <a:endParaRPr lang="ru-RU"/>
                </a:p>
              </c:txPr>
              <c:showLegendKey val="0"/>
              <c:showVal val="1"/>
              <c:showCatName val="0"/>
              <c:showSerName val="0"/>
              <c:showPercent val="0"/>
              <c:showBubbleSize val="0"/>
            </c:dLbl>
            <c:dLbl>
              <c:idx val="1"/>
              <c:spPr/>
              <c:txPr>
                <a:bodyPr/>
                <a:lstStyle/>
                <a:p>
                  <a:pPr>
                    <a:defRPr baseline="0">
                      <a:latin typeface="Arial" pitchFamily="34" charset="0"/>
                    </a:defRPr>
                  </a:pPr>
                  <a:endParaRPr lang="ru-RU"/>
                </a:p>
              </c:txPr>
              <c:showLegendKey val="0"/>
              <c:showVal val="1"/>
              <c:showCatName val="0"/>
              <c:showSerName val="0"/>
              <c:showPercent val="0"/>
              <c:showBubbleSize val="0"/>
            </c:dLbl>
            <c:dLbl>
              <c:idx val="2"/>
              <c:spPr/>
              <c:txPr>
                <a:bodyPr/>
                <a:lstStyle/>
                <a:p>
                  <a:pPr>
                    <a:defRPr baseline="0">
                      <a:latin typeface="Arial" pitchFamily="34" charset="0"/>
                    </a:defRPr>
                  </a:pPr>
                  <a:endParaRPr lang="ru-RU"/>
                </a:p>
              </c:txPr>
              <c:showLegendKey val="0"/>
              <c:showVal val="1"/>
              <c:showCatName val="0"/>
              <c:showSerName val="0"/>
              <c:showPercent val="0"/>
              <c:showBubbleSize val="0"/>
            </c:dLbl>
            <c:dLbl>
              <c:idx val="3"/>
              <c:layout>
                <c:manualLayout>
                  <c:x val="-1.0502177348953584E-2"/>
                  <c:y val="0.12416827645417475"/>
                </c:manualLayout>
              </c:layout>
              <c:spPr/>
              <c:txPr>
                <a:bodyPr/>
                <a:lstStyle/>
                <a:p>
                  <a:pPr>
                    <a:defRPr baseline="0">
                      <a:latin typeface="Arial" pitchFamily="34" charset="0"/>
                    </a:defRPr>
                  </a:pPr>
                  <a:endParaRPr lang="ru-RU"/>
                </a:p>
              </c:txPr>
              <c:showLegendKey val="0"/>
              <c:showVal val="1"/>
              <c:showCatName val="0"/>
              <c:showSerName val="0"/>
              <c:showPercent val="0"/>
              <c:showBubbleSize val="0"/>
            </c:dLbl>
            <c:showLegendKey val="0"/>
            <c:showVal val="1"/>
            <c:showCatName val="0"/>
            <c:showSerName val="0"/>
            <c:showPercent val="0"/>
            <c:showBubbleSize val="0"/>
            <c:showLeaderLines val="0"/>
          </c:dLbls>
          <c:cat>
            <c:strRef>
              <c:f>Лист1!$A$2:$A$5</c:f>
              <c:strCache>
                <c:ptCount val="4"/>
                <c:pt idx="0">
                  <c:v>по программе проверок, разрабатываемой органом государственного строительного надзора по извещениямоб окончании строительства</c:v>
                </c:pt>
                <c:pt idx="1">
                  <c:v>по программе проверок, разрабатываемой органом государственного</c:v>
                </c:pt>
                <c:pt idx="2">
                  <c:v>строительного надзора</c:v>
                </c:pt>
                <c:pt idx="3">
                  <c:v>в связи с обращениями и заявлениями граждан, в том числе индивидуальных предпринимателей, юридических лиц, включая извещения, направляемые лицами, осуществляющими строительство в соответствии с частью 3 статьи 53Гр К РФ</c:v>
                </c:pt>
              </c:strCache>
            </c:strRef>
          </c:cat>
          <c:val>
            <c:numRef>
              <c:f>Лист1!$B$2:$B$5</c:f>
              <c:numCache>
                <c:formatCode>General</c:formatCode>
                <c:ptCount val="4"/>
                <c:pt idx="0">
                  <c:v>1796</c:v>
                </c:pt>
                <c:pt idx="1">
                  <c:v>355</c:v>
                </c:pt>
                <c:pt idx="2">
                  <c:v>1205</c:v>
                </c:pt>
                <c:pt idx="3">
                  <c:v>75</c:v>
                </c:pt>
              </c:numCache>
            </c:numRef>
          </c:val>
        </c:ser>
        <c:dLbls>
          <c:showLegendKey val="0"/>
          <c:showVal val="0"/>
          <c:showCatName val="0"/>
          <c:showSerName val="0"/>
          <c:showPercent val="0"/>
          <c:showBubbleSize val="0"/>
          <c:showLeaderLines val="0"/>
        </c:dLbls>
        <c:firstSliceAng val="0"/>
      </c:pieChart>
    </c:plotArea>
    <c:plotVisOnly val="1"/>
    <c:dispBlanksAs val="gap"/>
    <c:showDLblsOverMax val="0"/>
  </c:chart>
  <c:spPr>
    <a:noFill/>
    <a:ln>
      <a:noFill/>
    </a:ln>
  </c:spPr>
  <c:txPr>
    <a:bodyPr/>
    <a:lstStyle/>
    <a:p>
      <a:pPr>
        <a:defRPr sz="1800"/>
      </a:pPr>
      <a:endParaRPr lang="ru-RU"/>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layout>
        <c:manualLayout>
          <c:xMode val="edge"/>
          <c:yMode val="edge"/>
          <c:x val="0.19908147124579556"/>
          <c:y val="0"/>
        </c:manualLayout>
      </c:layout>
      <c:overlay val="0"/>
      <c:txPr>
        <a:bodyPr/>
        <a:lstStyle/>
        <a:p>
          <a:pPr>
            <a:defRPr sz="1800"/>
          </a:pPr>
          <a:endParaRPr lang="ru-RU"/>
        </a:p>
      </c:txPr>
    </c:title>
    <c:autoTitleDeleted val="0"/>
    <c:plotArea>
      <c:layout>
        <c:manualLayout>
          <c:layoutTarget val="inner"/>
          <c:xMode val="edge"/>
          <c:yMode val="edge"/>
          <c:x val="3.0493613568841695E-2"/>
          <c:y val="0.12921983019599426"/>
          <c:w val="0.85779687483680256"/>
          <c:h val="0.81635839423749268"/>
        </c:manualLayout>
      </c:layout>
      <c:pieChart>
        <c:varyColors val="1"/>
        <c:ser>
          <c:idx val="0"/>
          <c:order val="0"/>
          <c:tx>
            <c:strRef>
              <c:f>Лист1!$B$1</c:f>
              <c:strCache>
                <c:ptCount val="1"/>
                <c:pt idx="0">
                  <c:v>Проверок в 2019 году</c:v>
                </c:pt>
              </c:strCache>
            </c:strRef>
          </c:tx>
          <c:dLbls>
            <c:dLbl>
              <c:idx val="0"/>
              <c:layout/>
              <c:tx>
                <c:rich>
                  <a:bodyPr/>
                  <a:lstStyle/>
                  <a:p>
                    <a:pPr>
                      <a:defRPr baseline="0">
                        <a:latin typeface="Arial" pitchFamily="34" charset="0"/>
                      </a:defRPr>
                    </a:pPr>
                    <a:r>
                      <a:rPr lang="ru-RU" baseline="0" smtClean="0">
                        <a:latin typeface="Arial" pitchFamily="34" charset="0"/>
                      </a:rPr>
                      <a:t>1826</a:t>
                    </a:r>
                    <a:endParaRPr lang="en-US" baseline="0" dirty="0">
                      <a:latin typeface="Arial" pitchFamily="34" charset="0"/>
                    </a:endParaRPr>
                  </a:p>
                </c:rich>
              </c:tx>
              <c:spPr/>
              <c:showLegendKey val="0"/>
              <c:showVal val="1"/>
              <c:showCatName val="0"/>
              <c:showSerName val="0"/>
              <c:showPercent val="0"/>
              <c:showBubbleSize val="0"/>
            </c:dLbl>
            <c:dLbl>
              <c:idx val="1"/>
              <c:layout/>
              <c:tx>
                <c:rich>
                  <a:bodyPr/>
                  <a:lstStyle/>
                  <a:p>
                    <a:pPr>
                      <a:defRPr baseline="0">
                        <a:latin typeface="Arial" pitchFamily="34" charset="0"/>
                      </a:defRPr>
                    </a:pPr>
                    <a:r>
                      <a:rPr lang="ru-RU" baseline="0" smtClean="0">
                        <a:latin typeface="Arial" pitchFamily="34" charset="0"/>
                      </a:rPr>
                      <a:t>459</a:t>
                    </a:r>
                    <a:endParaRPr lang="en-US" baseline="0">
                      <a:latin typeface="Arial" pitchFamily="34" charset="0"/>
                    </a:endParaRPr>
                  </a:p>
                </c:rich>
              </c:tx>
              <c:spPr/>
              <c:showLegendKey val="0"/>
              <c:showVal val="1"/>
              <c:showCatName val="0"/>
              <c:showSerName val="0"/>
              <c:showPercent val="0"/>
              <c:showBubbleSize val="0"/>
            </c:dLbl>
            <c:dLbl>
              <c:idx val="2"/>
              <c:layout/>
              <c:tx>
                <c:rich>
                  <a:bodyPr/>
                  <a:lstStyle/>
                  <a:p>
                    <a:pPr>
                      <a:defRPr baseline="0">
                        <a:latin typeface="Arial" pitchFamily="34" charset="0"/>
                      </a:defRPr>
                    </a:pPr>
                    <a:r>
                      <a:rPr lang="ru-RU" baseline="0" smtClean="0">
                        <a:latin typeface="Arial" pitchFamily="34" charset="0"/>
                      </a:rPr>
                      <a:t>742</a:t>
                    </a:r>
                    <a:endParaRPr lang="en-US" baseline="0">
                      <a:latin typeface="Arial" pitchFamily="34" charset="0"/>
                    </a:endParaRPr>
                  </a:p>
                </c:rich>
              </c:tx>
              <c:spPr/>
              <c:showLegendKey val="0"/>
              <c:showVal val="1"/>
              <c:showCatName val="0"/>
              <c:showSerName val="0"/>
              <c:showPercent val="0"/>
              <c:showBubbleSize val="0"/>
            </c:dLbl>
            <c:dLbl>
              <c:idx val="3"/>
              <c:layout/>
              <c:tx>
                <c:rich>
                  <a:bodyPr/>
                  <a:lstStyle/>
                  <a:p>
                    <a:pPr>
                      <a:defRPr baseline="0">
                        <a:latin typeface="Arial" pitchFamily="34" charset="0"/>
                      </a:defRPr>
                    </a:pPr>
                    <a:r>
                      <a:rPr lang="ru-RU" baseline="0" smtClean="0">
                        <a:latin typeface="Arial" pitchFamily="34" charset="0"/>
                      </a:rPr>
                      <a:t>476</a:t>
                    </a:r>
                  </a:p>
                </c:rich>
              </c:tx>
              <c:spPr/>
              <c:showLegendKey val="0"/>
              <c:showVal val="1"/>
              <c:showCatName val="0"/>
              <c:showSerName val="0"/>
              <c:showPercent val="0"/>
              <c:showBubbleSize val="0"/>
            </c:dLbl>
            <c:showLegendKey val="0"/>
            <c:showVal val="1"/>
            <c:showCatName val="0"/>
            <c:showSerName val="0"/>
            <c:showPercent val="0"/>
            <c:showBubbleSize val="0"/>
            <c:showLeaderLines val="1"/>
          </c:dLbls>
          <c:cat>
            <c:strRef>
              <c:f>Лист1!$A$2:$A$5</c:f>
              <c:strCache>
                <c:ptCount val="4"/>
                <c:pt idx="0">
                  <c:v>по программе проверок, разрабатываемой органом государственного строительного надзора по извещениямоб окончании строительства</c:v>
                </c:pt>
                <c:pt idx="1">
                  <c:v>по программе проверок, разрабатываемой органом государственного</c:v>
                </c:pt>
                <c:pt idx="2">
                  <c:v>строительного надзора</c:v>
                </c:pt>
                <c:pt idx="3">
                  <c:v>в связи с обращениями и заявлениями граждан, в том числе индивидуальных предпринимателей, юридических лиц, включая извещения, направляемые лицами, осуществляющими строительство в соответствии с частью 3 статьи 53Гр К РФ</c:v>
                </c:pt>
              </c:strCache>
            </c:strRef>
          </c:cat>
          <c:val>
            <c:numRef>
              <c:f>Лист1!$B$2:$B$5</c:f>
              <c:numCache>
                <c:formatCode>General</c:formatCode>
                <c:ptCount val="4"/>
                <c:pt idx="0">
                  <c:v>1826</c:v>
                </c:pt>
                <c:pt idx="1">
                  <c:v>459</c:v>
                </c:pt>
                <c:pt idx="2">
                  <c:v>742</c:v>
                </c:pt>
                <c:pt idx="3">
                  <c:v>476</c:v>
                </c:pt>
              </c:numCache>
            </c:numRef>
          </c:val>
        </c:ser>
        <c:dLbls>
          <c:showLegendKey val="0"/>
          <c:showVal val="0"/>
          <c:showCatName val="0"/>
          <c:showSerName val="0"/>
          <c:showPercent val="0"/>
          <c:showBubbleSize val="0"/>
          <c:showLeaderLines val="1"/>
        </c:dLbls>
        <c:firstSliceAng val="0"/>
      </c:pieChart>
    </c:plotArea>
    <c:plotVisOnly val="1"/>
    <c:dispBlanksAs val="gap"/>
    <c:showDLblsOverMax val="0"/>
  </c:chart>
  <c:txPr>
    <a:bodyPr/>
    <a:lstStyle/>
    <a:p>
      <a:pPr>
        <a:defRPr sz="1800"/>
      </a:pPr>
      <a:endParaRPr lang="ru-RU"/>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view3D>
      <c:rotX val="30"/>
      <c:rotY val="0"/>
      <c:rAngAx val="0"/>
      <c:perspective val="30"/>
    </c:view3D>
    <c:floor>
      <c:thickness val="0"/>
    </c:floor>
    <c:sideWall>
      <c:thickness val="0"/>
    </c:sideWall>
    <c:backWall>
      <c:thickness val="0"/>
    </c:backWall>
    <c:plotArea>
      <c:layout/>
      <c:pie3DChart>
        <c:varyColors val="1"/>
        <c:ser>
          <c:idx val="0"/>
          <c:order val="0"/>
          <c:tx>
            <c:strRef>
              <c:f>Лист1!$B$1</c:f>
              <c:strCache>
                <c:ptCount val="1"/>
                <c:pt idx="0">
                  <c:v>Столбец1</c:v>
                </c:pt>
              </c:strCache>
            </c:strRef>
          </c:tx>
          <c:dPt>
            <c:idx val="0"/>
            <c:bubble3D val="0"/>
            <c:spPr>
              <a:solidFill>
                <a:srgbClr val="002060"/>
              </a:solidFill>
              <a:ln>
                <a:noFill/>
              </a:ln>
            </c:spPr>
          </c:dPt>
          <c:dPt>
            <c:idx val="1"/>
            <c:bubble3D val="0"/>
            <c:spPr>
              <a:solidFill>
                <a:srgbClr val="C00000"/>
              </a:solidFill>
            </c:spPr>
          </c:dPt>
          <c:dPt>
            <c:idx val="2"/>
            <c:bubble3D val="0"/>
            <c:spPr>
              <a:solidFill>
                <a:srgbClr val="92D050"/>
              </a:solidFill>
            </c:spPr>
          </c:dPt>
          <c:dPt>
            <c:idx val="3"/>
            <c:bubble3D val="0"/>
            <c:spPr>
              <a:solidFill>
                <a:srgbClr val="7030A0"/>
              </a:solidFill>
            </c:spPr>
          </c:dPt>
          <c:dPt>
            <c:idx val="4"/>
            <c:bubble3D val="0"/>
            <c:spPr>
              <a:solidFill>
                <a:schemeClr val="accent2"/>
              </a:solidFill>
            </c:spPr>
          </c:dPt>
          <c:dPt>
            <c:idx val="5"/>
            <c:bubble3D val="0"/>
            <c:spPr>
              <a:solidFill>
                <a:srgbClr val="FFC000"/>
              </a:solidFill>
            </c:spPr>
          </c:dPt>
          <c:dPt>
            <c:idx val="6"/>
            <c:bubble3D val="0"/>
            <c:spPr>
              <a:solidFill>
                <a:srgbClr val="00B0F0"/>
              </a:solidFill>
            </c:spPr>
          </c:dPt>
          <c:dLbls>
            <c:dLbl>
              <c:idx val="0"/>
              <c:spPr/>
              <c:txPr>
                <a:bodyPr/>
                <a:lstStyle/>
                <a:p>
                  <a:pPr>
                    <a:defRPr baseline="0">
                      <a:latin typeface="Arial" pitchFamily="34" charset="0"/>
                    </a:defRPr>
                  </a:pPr>
                  <a:endParaRPr lang="ru-RU"/>
                </a:p>
              </c:txPr>
              <c:showLegendKey val="0"/>
              <c:showVal val="1"/>
              <c:showCatName val="0"/>
              <c:showSerName val="0"/>
              <c:showPercent val="0"/>
              <c:showBubbleSize val="0"/>
            </c:dLbl>
            <c:dLbl>
              <c:idx val="1"/>
              <c:spPr/>
              <c:txPr>
                <a:bodyPr/>
                <a:lstStyle/>
                <a:p>
                  <a:pPr>
                    <a:defRPr baseline="0">
                      <a:latin typeface="Arial" pitchFamily="34" charset="0"/>
                    </a:defRPr>
                  </a:pPr>
                  <a:endParaRPr lang="ru-RU"/>
                </a:p>
              </c:txPr>
              <c:showLegendKey val="0"/>
              <c:showVal val="1"/>
              <c:showCatName val="0"/>
              <c:showSerName val="0"/>
              <c:showPercent val="0"/>
              <c:showBubbleSize val="0"/>
            </c:dLbl>
            <c:dLbl>
              <c:idx val="2"/>
              <c:spPr/>
              <c:txPr>
                <a:bodyPr/>
                <a:lstStyle/>
                <a:p>
                  <a:pPr>
                    <a:defRPr baseline="0">
                      <a:latin typeface="Arial" pitchFamily="34" charset="0"/>
                    </a:defRPr>
                  </a:pPr>
                  <a:endParaRPr lang="ru-RU"/>
                </a:p>
              </c:txPr>
              <c:showLegendKey val="0"/>
              <c:showVal val="1"/>
              <c:showCatName val="0"/>
              <c:showSerName val="0"/>
              <c:showPercent val="0"/>
              <c:showBubbleSize val="0"/>
            </c:dLbl>
            <c:dLbl>
              <c:idx val="3"/>
              <c:spPr/>
              <c:txPr>
                <a:bodyPr/>
                <a:lstStyle/>
                <a:p>
                  <a:pPr>
                    <a:defRPr baseline="0">
                      <a:latin typeface="Arial" pitchFamily="34" charset="0"/>
                    </a:defRPr>
                  </a:pPr>
                  <a:endParaRPr lang="ru-RU"/>
                </a:p>
              </c:txPr>
              <c:showLegendKey val="0"/>
              <c:showVal val="1"/>
              <c:showCatName val="0"/>
              <c:showSerName val="0"/>
              <c:showPercent val="0"/>
              <c:showBubbleSize val="0"/>
            </c:dLbl>
            <c:dLbl>
              <c:idx val="4"/>
              <c:spPr/>
              <c:txPr>
                <a:bodyPr/>
                <a:lstStyle/>
                <a:p>
                  <a:pPr>
                    <a:defRPr baseline="0">
                      <a:latin typeface="Arial" pitchFamily="34" charset="0"/>
                    </a:defRPr>
                  </a:pPr>
                  <a:endParaRPr lang="ru-RU"/>
                </a:p>
              </c:txPr>
              <c:showLegendKey val="0"/>
              <c:showVal val="1"/>
              <c:showCatName val="0"/>
              <c:showSerName val="0"/>
              <c:showPercent val="0"/>
              <c:showBubbleSize val="0"/>
            </c:dLbl>
            <c:dLbl>
              <c:idx val="5"/>
              <c:spPr/>
              <c:txPr>
                <a:bodyPr/>
                <a:lstStyle/>
                <a:p>
                  <a:pPr>
                    <a:defRPr baseline="0">
                      <a:latin typeface="Arial" pitchFamily="34" charset="0"/>
                    </a:defRPr>
                  </a:pPr>
                  <a:endParaRPr lang="ru-RU"/>
                </a:p>
              </c:txPr>
              <c:showLegendKey val="0"/>
              <c:showVal val="1"/>
              <c:showCatName val="0"/>
              <c:showSerName val="0"/>
              <c:showPercent val="0"/>
              <c:showBubbleSize val="0"/>
            </c:dLbl>
            <c:dLbl>
              <c:idx val="6"/>
              <c:spPr/>
              <c:txPr>
                <a:bodyPr/>
                <a:lstStyle/>
                <a:p>
                  <a:pPr>
                    <a:defRPr baseline="0">
                      <a:latin typeface="Arial" pitchFamily="34" charset="0"/>
                    </a:defRPr>
                  </a:pPr>
                  <a:endParaRPr lang="ru-RU"/>
                </a:p>
              </c:txPr>
              <c:showLegendKey val="0"/>
              <c:showVal val="1"/>
              <c:showCatName val="0"/>
              <c:showSerName val="0"/>
              <c:showPercent val="0"/>
              <c:showBubbleSize val="0"/>
            </c:dLbl>
            <c:showLegendKey val="0"/>
            <c:showVal val="1"/>
            <c:showCatName val="0"/>
            <c:showSerName val="0"/>
            <c:showPercent val="0"/>
            <c:showBubbleSize val="0"/>
            <c:showLeaderLines val="1"/>
          </c:dLbls>
          <c:cat>
            <c:strRef>
              <c:f>Лист1!$A$2:$A$8</c:f>
              <c:strCache>
                <c:ptCount val="7"/>
                <c:pt idx="0">
                  <c:v>О нарушении при организации работ</c:v>
                </c:pt>
                <c:pt idx="1">
                  <c:v>о нарушениях проекта</c:v>
                </c:pt>
                <c:pt idx="2">
                  <c:v>о влиянии строительства на окружающую среду и граждан</c:v>
                </c:pt>
                <c:pt idx="3">
                  <c:v>о незаконном строительстве</c:v>
                </c:pt>
                <c:pt idx="4">
                  <c:v>о строительных недоделках и дефектах</c:v>
                </c:pt>
                <c:pt idx="5">
                  <c:v>о возражениях против строительства</c:v>
                </c:pt>
                <c:pt idx="6">
                  <c:v>о вопросах справочно-информационного характера</c:v>
                </c:pt>
              </c:strCache>
            </c:strRef>
          </c:cat>
          <c:val>
            <c:numRef>
              <c:f>Лист1!$B$2:$B$8</c:f>
              <c:numCache>
                <c:formatCode>0%</c:formatCode>
                <c:ptCount val="7"/>
                <c:pt idx="0">
                  <c:v>0.47000000000000003</c:v>
                </c:pt>
                <c:pt idx="1">
                  <c:v>0.2</c:v>
                </c:pt>
                <c:pt idx="2">
                  <c:v>0.1</c:v>
                </c:pt>
                <c:pt idx="3">
                  <c:v>7.0000000000000021E-2</c:v>
                </c:pt>
                <c:pt idx="4">
                  <c:v>6.0000000000000005E-2</c:v>
                </c:pt>
                <c:pt idx="5">
                  <c:v>6.0000000000000005E-2</c:v>
                </c:pt>
                <c:pt idx="6">
                  <c:v>4.0000000000000008E-2</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ru-RU"/>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2000" baseline="0">
              <a:latin typeface="Times New Roman" pitchFamily="18" charset="0"/>
            </a:defRPr>
          </a:pPr>
          <a:endParaRPr lang="ru-RU"/>
        </a:p>
      </c:txPr>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Лист1!$B$1</c:f>
              <c:strCache>
                <c:ptCount val="1"/>
                <c:pt idx="0">
                  <c:v>2019 год</c:v>
                </c:pt>
              </c:strCache>
            </c:strRef>
          </c:tx>
          <c:dPt>
            <c:idx val="0"/>
            <c:bubble3D val="0"/>
            <c:spPr>
              <a:solidFill>
                <a:schemeClr val="accent1"/>
              </a:solidFill>
            </c:spPr>
          </c:dPt>
          <c:dLbls>
            <c:dLbl>
              <c:idx val="0"/>
              <c:spPr/>
              <c:txPr>
                <a:bodyPr/>
                <a:lstStyle/>
                <a:p>
                  <a:pPr>
                    <a:defRPr baseline="0">
                      <a:latin typeface="Arial" pitchFamily="34" charset="0"/>
                    </a:defRPr>
                  </a:pPr>
                  <a:endParaRPr lang="ru-RU"/>
                </a:p>
              </c:txPr>
              <c:showLegendKey val="0"/>
              <c:showVal val="1"/>
              <c:showCatName val="0"/>
              <c:showSerName val="0"/>
              <c:showPercent val="0"/>
              <c:showBubbleSize val="0"/>
            </c:dLbl>
            <c:dLbl>
              <c:idx val="1"/>
              <c:spPr/>
              <c:txPr>
                <a:bodyPr/>
                <a:lstStyle/>
                <a:p>
                  <a:pPr>
                    <a:defRPr baseline="0">
                      <a:latin typeface="Arial" pitchFamily="34" charset="0"/>
                    </a:defRPr>
                  </a:pPr>
                  <a:endParaRPr lang="ru-RU"/>
                </a:p>
              </c:txPr>
              <c:showLegendKey val="0"/>
              <c:showVal val="1"/>
              <c:showCatName val="0"/>
              <c:showSerName val="0"/>
              <c:showPercent val="0"/>
              <c:showBubbleSize val="0"/>
            </c:dLbl>
            <c:dLbl>
              <c:idx val="2"/>
              <c:spPr/>
              <c:txPr>
                <a:bodyPr/>
                <a:lstStyle/>
                <a:p>
                  <a:pPr>
                    <a:defRPr baseline="0">
                      <a:latin typeface="Arial" pitchFamily="34" charset="0"/>
                    </a:defRPr>
                  </a:pPr>
                  <a:endParaRPr lang="ru-RU"/>
                </a:p>
              </c:txPr>
              <c:showLegendKey val="0"/>
              <c:showVal val="1"/>
              <c:showCatName val="0"/>
              <c:showSerName val="0"/>
              <c:showPercent val="0"/>
              <c:showBubbleSize val="0"/>
            </c:dLbl>
            <c:dLbl>
              <c:idx val="3"/>
              <c:spPr/>
              <c:txPr>
                <a:bodyPr/>
                <a:lstStyle/>
                <a:p>
                  <a:pPr>
                    <a:defRPr baseline="0">
                      <a:latin typeface="Arial" pitchFamily="34" charset="0"/>
                    </a:defRPr>
                  </a:pPr>
                  <a:endParaRPr lang="ru-RU"/>
                </a:p>
              </c:txPr>
              <c:showLegendKey val="0"/>
              <c:showVal val="1"/>
              <c:showCatName val="0"/>
              <c:showSerName val="0"/>
              <c:showPercent val="0"/>
              <c:showBubbleSize val="0"/>
            </c:dLbl>
            <c:dLbl>
              <c:idx val="4"/>
              <c:spPr/>
              <c:txPr>
                <a:bodyPr/>
                <a:lstStyle/>
                <a:p>
                  <a:pPr>
                    <a:defRPr baseline="0">
                      <a:latin typeface="Arial" pitchFamily="34" charset="0"/>
                    </a:defRPr>
                  </a:pPr>
                  <a:endParaRPr lang="ru-RU"/>
                </a:p>
              </c:txPr>
              <c:showLegendKey val="0"/>
              <c:showVal val="1"/>
              <c:showCatName val="0"/>
              <c:showSerName val="0"/>
              <c:showPercent val="0"/>
              <c:showBubbleSize val="0"/>
            </c:dLbl>
            <c:showLegendKey val="0"/>
            <c:showVal val="1"/>
            <c:showCatName val="0"/>
            <c:showSerName val="0"/>
            <c:showPercent val="0"/>
            <c:showBubbleSize val="0"/>
            <c:showLeaderLines val="1"/>
          </c:dLbls>
          <c:cat>
            <c:strRef>
              <c:f>Лист1!$A$2:$A$6</c:f>
              <c:strCache>
                <c:ptCount val="5"/>
                <c:pt idx="0">
                  <c:v>Кв. 1</c:v>
                </c:pt>
                <c:pt idx="1">
                  <c:v>Кв. 2</c:v>
                </c:pt>
                <c:pt idx="2">
                  <c:v>Кв. 3</c:v>
                </c:pt>
                <c:pt idx="3">
                  <c:v>Кв. 4</c:v>
                </c:pt>
                <c:pt idx="4">
                  <c:v>Кв. 1</c:v>
                </c:pt>
              </c:strCache>
            </c:strRef>
          </c:cat>
          <c:val>
            <c:numRef>
              <c:f>Лист1!$B$2:$B$6</c:f>
              <c:numCache>
                <c:formatCode>General</c:formatCode>
                <c:ptCount val="5"/>
                <c:pt idx="0">
                  <c:v>65</c:v>
                </c:pt>
                <c:pt idx="1">
                  <c:v>16</c:v>
                </c:pt>
                <c:pt idx="2">
                  <c:v>52</c:v>
                </c:pt>
                <c:pt idx="3">
                  <c:v>254</c:v>
                </c:pt>
                <c:pt idx="4">
                  <c:v>102</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ru-RU"/>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c:date1904 val="0"/>
  <c:lang val="ru-RU"/>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txPr>
        <a:bodyPr/>
        <a:lstStyle/>
        <a:p>
          <a:pPr>
            <a:defRPr sz="2000" baseline="0">
              <a:latin typeface="Times New Roman" pitchFamily="18" charset="0"/>
            </a:defRPr>
          </a:pPr>
          <a:endParaRPr lang="ru-RU"/>
        </a:p>
      </c:txPr>
    </c:title>
    <c:autoTitleDeleted val="0"/>
    <c:view3D>
      <c:rotX val="30"/>
      <c:rotY val="0"/>
      <c:rAngAx val="0"/>
      <c:perspective val="30"/>
    </c:view3D>
    <c:floor>
      <c:thickness val="0"/>
    </c:floor>
    <c:sideWall>
      <c:thickness val="0"/>
    </c:sideWall>
    <c:backWall>
      <c:thickness val="0"/>
    </c:backWall>
    <c:plotArea>
      <c:layout/>
      <c:pie3DChart>
        <c:varyColors val="1"/>
        <c:ser>
          <c:idx val="0"/>
          <c:order val="0"/>
          <c:tx>
            <c:strRef>
              <c:f>Лист1!$B$1</c:f>
              <c:strCache>
                <c:ptCount val="1"/>
                <c:pt idx="0">
                  <c:v>2018 год</c:v>
                </c:pt>
              </c:strCache>
            </c:strRef>
          </c:tx>
          <c:dPt>
            <c:idx val="0"/>
            <c:bubble3D val="0"/>
            <c:spPr>
              <a:solidFill>
                <a:schemeClr val="accent1"/>
              </a:solidFill>
            </c:spPr>
          </c:dPt>
          <c:dLbls>
            <c:dLbl>
              <c:idx val="0"/>
              <c:spPr/>
              <c:txPr>
                <a:bodyPr/>
                <a:lstStyle/>
                <a:p>
                  <a:pPr>
                    <a:defRPr baseline="0">
                      <a:latin typeface="Arial" pitchFamily="34" charset="0"/>
                    </a:defRPr>
                  </a:pPr>
                  <a:endParaRPr lang="ru-RU"/>
                </a:p>
              </c:txPr>
              <c:showLegendKey val="0"/>
              <c:showVal val="1"/>
              <c:showCatName val="0"/>
              <c:showSerName val="0"/>
              <c:showPercent val="0"/>
              <c:showBubbleSize val="0"/>
            </c:dLbl>
            <c:dLbl>
              <c:idx val="1"/>
              <c:spPr/>
              <c:txPr>
                <a:bodyPr/>
                <a:lstStyle/>
                <a:p>
                  <a:pPr>
                    <a:defRPr baseline="0">
                      <a:latin typeface="Arial" pitchFamily="34" charset="0"/>
                    </a:defRPr>
                  </a:pPr>
                  <a:endParaRPr lang="ru-RU"/>
                </a:p>
              </c:txPr>
              <c:showLegendKey val="0"/>
              <c:showVal val="1"/>
              <c:showCatName val="0"/>
              <c:showSerName val="0"/>
              <c:showPercent val="0"/>
              <c:showBubbleSize val="0"/>
            </c:dLbl>
            <c:dLbl>
              <c:idx val="2"/>
              <c:spPr/>
              <c:txPr>
                <a:bodyPr/>
                <a:lstStyle/>
                <a:p>
                  <a:pPr>
                    <a:defRPr baseline="0">
                      <a:latin typeface="Arial" pitchFamily="34" charset="0"/>
                    </a:defRPr>
                  </a:pPr>
                  <a:endParaRPr lang="ru-RU"/>
                </a:p>
              </c:txPr>
              <c:showLegendKey val="0"/>
              <c:showVal val="1"/>
              <c:showCatName val="0"/>
              <c:showSerName val="0"/>
              <c:showPercent val="0"/>
              <c:showBubbleSize val="0"/>
            </c:dLbl>
            <c:dLbl>
              <c:idx val="3"/>
              <c:spPr/>
              <c:txPr>
                <a:bodyPr/>
                <a:lstStyle/>
                <a:p>
                  <a:pPr>
                    <a:defRPr baseline="0">
                      <a:latin typeface="Arial" pitchFamily="34" charset="0"/>
                    </a:defRPr>
                  </a:pPr>
                  <a:endParaRPr lang="ru-RU"/>
                </a:p>
              </c:txPr>
              <c:showLegendKey val="0"/>
              <c:showVal val="1"/>
              <c:showCatName val="0"/>
              <c:showSerName val="0"/>
              <c:showPercent val="0"/>
              <c:showBubbleSize val="0"/>
            </c:dLbl>
            <c:dLbl>
              <c:idx val="4"/>
              <c:spPr/>
              <c:txPr>
                <a:bodyPr/>
                <a:lstStyle/>
                <a:p>
                  <a:pPr>
                    <a:defRPr baseline="0">
                      <a:latin typeface="Arial" pitchFamily="34" charset="0"/>
                    </a:defRPr>
                  </a:pPr>
                  <a:endParaRPr lang="ru-RU"/>
                </a:p>
              </c:txPr>
              <c:showLegendKey val="0"/>
              <c:showVal val="1"/>
              <c:showCatName val="0"/>
              <c:showSerName val="0"/>
              <c:showPercent val="0"/>
              <c:showBubbleSize val="0"/>
            </c:dLbl>
            <c:showLegendKey val="0"/>
            <c:showVal val="1"/>
            <c:showCatName val="0"/>
            <c:showSerName val="0"/>
            <c:showPercent val="0"/>
            <c:showBubbleSize val="0"/>
            <c:showLeaderLines val="1"/>
          </c:dLbls>
          <c:cat>
            <c:strRef>
              <c:f>Лист1!$A$2:$A$6</c:f>
              <c:strCache>
                <c:ptCount val="4"/>
                <c:pt idx="0">
                  <c:v>Кв. 1</c:v>
                </c:pt>
                <c:pt idx="1">
                  <c:v>Кв. 2</c:v>
                </c:pt>
                <c:pt idx="2">
                  <c:v>Кв. 3</c:v>
                </c:pt>
                <c:pt idx="3">
                  <c:v>Кв. 4</c:v>
                </c:pt>
              </c:strCache>
            </c:strRef>
          </c:cat>
          <c:val>
            <c:numRef>
              <c:f>Лист1!$B$2:$B$6</c:f>
              <c:numCache>
                <c:formatCode>General</c:formatCode>
                <c:ptCount val="5"/>
                <c:pt idx="0">
                  <c:v>80</c:v>
                </c:pt>
                <c:pt idx="1">
                  <c:v>27</c:v>
                </c:pt>
                <c:pt idx="2">
                  <c:v>73</c:v>
                </c:pt>
                <c:pt idx="3">
                  <c:v>416</c:v>
                </c:pt>
                <c:pt idx="4">
                  <c:v>183</c:v>
                </c:pt>
              </c:numCache>
            </c:numRef>
          </c:val>
        </c:ser>
        <c:dLbls>
          <c:showLegendKey val="0"/>
          <c:showVal val="0"/>
          <c:showCatName val="0"/>
          <c:showSerName val="0"/>
          <c:showPercent val="0"/>
          <c:showBubbleSize val="0"/>
          <c:showLeaderLines val="1"/>
        </c:dLbls>
      </c:pie3DChart>
    </c:plotArea>
    <c:plotVisOnly val="1"/>
    <c:dispBlanksAs val="gap"/>
    <c:showDLblsOverMax val="0"/>
  </c:chart>
  <c:txPr>
    <a:bodyPr/>
    <a:lstStyle/>
    <a:p>
      <a:pPr>
        <a:defRPr sz="1800"/>
      </a:pPr>
      <a:endParaRPr lang="ru-RU"/>
    </a:p>
  </c:txPr>
  <c:externalData r:id="rId1">
    <c:autoUpdate val="0"/>
  </c:externalData>
</c:chartSpac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9" name="Заголовок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17" name="Подзаголовок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ru-RU" smtClean="0"/>
              <a:t>Образец подзаголовка</a:t>
            </a:r>
            <a:endParaRPr kumimoji="0" lang="en-US"/>
          </a:p>
        </p:txBody>
      </p:sp>
      <p:sp>
        <p:nvSpPr>
          <p:cNvPr id="30" name="Дата 29"/>
          <p:cNvSpPr>
            <a:spLocks noGrp="1"/>
          </p:cNvSpPr>
          <p:nvPr>
            <p:ph type="dt" sz="half" idx="10"/>
          </p:nvPr>
        </p:nvSpPr>
        <p:spPr/>
        <p:txBody>
          <a:bodyPr/>
          <a:lstStyle/>
          <a:p>
            <a:fld id="{47C9B81F-C347-4BEF-BFDF-29C42F48304A}" type="datetimeFigureOut">
              <a:rPr lang="en-US" smtClean="0"/>
              <a:pPr/>
              <a:t>3/27/2020</a:t>
            </a:fld>
            <a:endParaRPr lang="en-US"/>
          </a:p>
        </p:txBody>
      </p:sp>
      <p:sp>
        <p:nvSpPr>
          <p:cNvPr id="19" name="Нижний колонтитул 18"/>
          <p:cNvSpPr>
            <a:spLocks noGrp="1"/>
          </p:cNvSpPr>
          <p:nvPr>
            <p:ph type="ftr" sz="quarter" idx="11"/>
          </p:nvPr>
        </p:nvSpPr>
        <p:spPr/>
        <p:txBody>
          <a:bodyPr/>
          <a:lstStyle/>
          <a:p>
            <a:endParaRPr kumimoji="0" lang="en-US"/>
          </a:p>
        </p:txBody>
      </p:sp>
      <p:sp>
        <p:nvSpPr>
          <p:cNvPr id="27" name="Номер слайда 2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7C9B81F-C347-4BEF-BFDF-29C42F48304A}" type="datetimeFigureOut">
              <a:rPr lang="en-US" smtClean="0"/>
              <a:pPr/>
              <a:t>3/27/2020</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914401"/>
            <a:ext cx="2057400" cy="5211763"/>
          </a:xfrm>
        </p:spPr>
        <p:txBody>
          <a:bodyPr vert="eaVer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457200" y="914401"/>
            <a:ext cx="6019800" cy="5211763"/>
          </a:xfrm>
        </p:spPr>
        <p:txBody>
          <a:bodyPr vert="eaVer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7C9B81F-C347-4BEF-BFDF-29C42F48304A}" type="datetimeFigureOut">
              <a:rPr lang="en-US" smtClean="0"/>
              <a:pPr/>
              <a:t>3/27/2020</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p>
            <a:fld id="{47C9B81F-C347-4BEF-BFDF-29C42F48304A}" type="datetimeFigureOut">
              <a:rPr lang="en-US" smtClean="0"/>
              <a:pPr/>
              <a:t>3/27/2020</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p>
            <a:fld id="{47C9B81F-C347-4BEF-BFDF-29C42F48304A}" type="datetimeFigureOut">
              <a:rPr lang="en-US" smtClean="0"/>
              <a:pPr/>
              <a:t>3/27/2020</a:t>
            </a:fld>
            <a:endParaRPr lang="en-US"/>
          </a:p>
        </p:txBody>
      </p:sp>
      <p:sp>
        <p:nvSpPr>
          <p:cNvPr id="5" name="Нижний колонтитул 4"/>
          <p:cNvSpPr>
            <a:spLocks noGrp="1"/>
          </p:cNvSpPr>
          <p:nvPr>
            <p:ph type="ftr" sz="quarter" idx="11"/>
          </p:nvPr>
        </p:nvSpPr>
        <p:spPr/>
        <p:txBody>
          <a:bodyPr/>
          <a:lstStyle/>
          <a:p>
            <a:endParaRPr kumimoji="0" lang="en-US"/>
          </a:p>
        </p:txBody>
      </p:sp>
      <p:sp>
        <p:nvSpPr>
          <p:cNvPr id="6" name="Номер слайда 5"/>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a:lstStyle/>
          <a:p>
            <a:r>
              <a:rPr kumimoji="0" lang="ru-RU" smtClean="0"/>
              <a:t>Образец заголовка</a:t>
            </a:r>
            <a:endParaRPr kumimoji="0" lang="en-US"/>
          </a:p>
        </p:txBody>
      </p:sp>
      <p:sp>
        <p:nvSpPr>
          <p:cNvPr id="3" name="Содержимое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7C9B81F-C347-4BEF-BFDF-29C42F48304A}" type="datetimeFigureOut">
              <a:rPr lang="en-US" smtClean="0"/>
              <a:pPr/>
              <a:t>3/27/2020</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1143000"/>
          </a:xfrm>
        </p:spPr>
        <p:txBody>
          <a:bodyPr tIns="45720" anchor="b"/>
          <a:lstStyle>
            <a:lvl1pPr>
              <a:defRPr/>
            </a:lvl1pPr>
          </a:lstStyle>
          <a:p>
            <a:r>
              <a:rPr kumimoji="0" lang="ru-RU" smtClean="0"/>
              <a:t>Образец заголовка</a:t>
            </a:r>
            <a:endParaRPr kumimoji="0" lang="en-US"/>
          </a:p>
        </p:txBody>
      </p:sp>
      <p:sp>
        <p:nvSpPr>
          <p:cNvPr id="3" name="Текст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p>
            <a:fld id="{47C9B81F-C347-4BEF-BFDF-29C42F48304A}" type="datetimeFigureOut">
              <a:rPr lang="en-US" smtClean="0"/>
              <a:pPr/>
              <a:t>3/27/2020</a:t>
            </a:fld>
            <a:endParaRPr lang="en-US"/>
          </a:p>
        </p:txBody>
      </p:sp>
      <p:sp>
        <p:nvSpPr>
          <p:cNvPr id="8" name="Нижний колонтитул 7"/>
          <p:cNvSpPr>
            <a:spLocks noGrp="1"/>
          </p:cNvSpPr>
          <p:nvPr>
            <p:ph type="ftr" sz="quarter" idx="11"/>
          </p:nvPr>
        </p:nvSpPr>
        <p:spPr/>
        <p:txBody>
          <a:bodyPr/>
          <a:lstStyle/>
          <a:p>
            <a:endParaRPr kumimoji="0" lang="en-US" dirty="0"/>
          </a:p>
        </p:txBody>
      </p:sp>
      <p:sp>
        <p:nvSpPr>
          <p:cNvPr id="9" name="Номер слайда 8"/>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p>
            <a:fld id="{47C9B81F-C347-4BEF-BFDF-29C42F48304A}" type="datetimeFigureOut">
              <a:rPr lang="en-US" smtClean="0"/>
              <a:pPr/>
              <a:t>3/27/2020</a:t>
            </a:fld>
            <a:endParaRPr lang="en-US"/>
          </a:p>
        </p:txBody>
      </p:sp>
      <p:sp>
        <p:nvSpPr>
          <p:cNvPr id="4" name="Нижний колонтитул 3"/>
          <p:cNvSpPr>
            <a:spLocks noGrp="1"/>
          </p:cNvSpPr>
          <p:nvPr>
            <p:ph type="ftr" sz="quarter" idx="11"/>
          </p:nvPr>
        </p:nvSpPr>
        <p:spPr/>
        <p:txBody>
          <a:bodyPr/>
          <a:lstStyle/>
          <a:p>
            <a:endParaRPr kumimoji="0" lang="en-US"/>
          </a:p>
        </p:txBody>
      </p:sp>
      <p:sp>
        <p:nvSpPr>
          <p:cNvPr id="5" name="Номер слайда 4"/>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47C9B81F-C347-4BEF-BFDF-29C42F48304A}" type="datetimeFigureOut">
              <a:rPr lang="en-US" smtClean="0"/>
              <a:pPr/>
              <a:t>3/27/2020</a:t>
            </a:fld>
            <a:endParaRPr lang="en-US"/>
          </a:p>
        </p:txBody>
      </p:sp>
      <p:sp>
        <p:nvSpPr>
          <p:cNvPr id="3" name="Нижний колонтитул 2"/>
          <p:cNvSpPr>
            <a:spLocks noGrp="1"/>
          </p:cNvSpPr>
          <p:nvPr>
            <p:ph type="ftr" sz="quarter" idx="11"/>
          </p:nvPr>
        </p:nvSpPr>
        <p:spPr/>
        <p:txBody>
          <a:bodyPr/>
          <a:lstStyle/>
          <a:p>
            <a:endParaRPr kumimoji="0" lang="en-US"/>
          </a:p>
        </p:txBody>
      </p:sp>
      <p:sp>
        <p:nvSpPr>
          <p:cNvPr id="4" name="Номер слайда 3"/>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ru-RU" smtClean="0"/>
              <a:t>Образец заголовка</a:t>
            </a:r>
            <a:endParaRPr kumimoji="0" lang="en-US"/>
          </a:p>
        </p:txBody>
      </p:sp>
      <p:sp>
        <p:nvSpPr>
          <p:cNvPr id="3" name="Текст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p>
            <a:fld id="{47C9B81F-C347-4BEF-BFDF-29C42F48304A}" type="datetimeFigureOut">
              <a:rPr lang="en-US" smtClean="0"/>
              <a:pPr/>
              <a:t>3/27/2020</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p:txBody>
          <a:bodyPr/>
          <a:lstStyle/>
          <a:p>
            <a:fld id="{042AED99-7FB4-404E-8A97-64753DCE42EC}" type="slidenum">
              <a:rPr kumimoji="0" lang="en-US" smtClean="0"/>
              <a:pPr/>
              <a:t>‹#›</a:t>
            </a:fld>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Рисунок с подписью">
    <p:spTree>
      <p:nvGrpSpPr>
        <p:cNvPr id="1" name=""/>
        <p:cNvGrpSpPr/>
        <p:nvPr/>
      </p:nvGrpSpPr>
      <p:grpSpPr>
        <a:xfrm>
          <a:off x="0" y="0"/>
          <a:ext cx="0" cy="0"/>
          <a:chOff x="0" y="0"/>
          <a:chExt cx="0" cy="0"/>
        </a:xfrm>
      </p:grpSpPr>
      <p:sp>
        <p:nvSpPr>
          <p:cNvPr id="9" name="Прямоугольник с одним вырезанным скругленным углом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Прямоугольный треугольник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Заголовок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ru-RU" smtClean="0"/>
              <a:t>Образец заголовка</a:t>
            </a:r>
            <a:endParaRPr kumimoji="0" lang="en-US"/>
          </a:p>
        </p:txBody>
      </p:sp>
      <p:sp>
        <p:nvSpPr>
          <p:cNvPr id="4" name="Текст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ru-RU" smtClean="0"/>
              <a:t>Образец текста</a:t>
            </a:r>
          </a:p>
        </p:txBody>
      </p:sp>
      <p:sp>
        <p:nvSpPr>
          <p:cNvPr id="5" name="Дата 4"/>
          <p:cNvSpPr>
            <a:spLocks noGrp="1"/>
          </p:cNvSpPr>
          <p:nvPr>
            <p:ph type="dt" sz="half" idx="10"/>
          </p:nvPr>
        </p:nvSpPr>
        <p:spPr/>
        <p:txBody>
          <a:bodyPr/>
          <a:lstStyle/>
          <a:p>
            <a:fld id="{47C9B81F-C347-4BEF-BFDF-29C42F48304A}" type="datetimeFigureOut">
              <a:rPr lang="en-US" smtClean="0"/>
              <a:pPr/>
              <a:t>3/27/2020</a:t>
            </a:fld>
            <a:endParaRPr lang="en-US"/>
          </a:p>
        </p:txBody>
      </p:sp>
      <p:sp>
        <p:nvSpPr>
          <p:cNvPr id="6" name="Нижний колонтитул 5"/>
          <p:cNvSpPr>
            <a:spLocks noGrp="1"/>
          </p:cNvSpPr>
          <p:nvPr>
            <p:ph type="ftr" sz="quarter" idx="11"/>
          </p:nvPr>
        </p:nvSpPr>
        <p:spPr/>
        <p:txBody>
          <a:bodyPr/>
          <a:lstStyle/>
          <a:p>
            <a:endParaRPr kumimoji="0" lang="en-US"/>
          </a:p>
        </p:txBody>
      </p:sp>
      <p:sp>
        <p:nvSpPr>
          <p:cNvPr id="7" name="Номер слайда 6"/>
          <p:cNvSpPr>
            <a:spLocks noGrp="1"/>
          </p:cNvSpPr>
          <p:nvPr>
            <p:ph type="sldNum" sz="quarter" idx="12"/>
          </p:nvPr>
        </p:nvSpPr>
        <p:spPr>
          <a:xfrm>
            <a:off x="8077200" y="6356350"/>
            <a:ext cx="609600" cy="365125"/>
          </a:xfrm>
        </p:spPr>
        <p:txBody>
          <a:bodyPr/>
          <a:lstStyle/>
          <a:p>
            <a:fld id="{042AED99-7FB4-404E-8A97-64753DCE42EC}" type="slidenum">
              <a:rPr kumimoji="0" lang="en-US" smtClean="0"/>
              <a:pPr/>
              <a:t>‹#›</a:t>
            </a:fld>
            <a:endParaRPr kumimoji="0" lang="en-US"/>
          </a:p>
        </p:txBody>
      </p:sp>
      <p:sp>
        <p:nvSpPr>
          <p:cNvPr id="3" name="Рисунок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ru-RU" smtClean="0"/>
              <a:t>Вставка рисунка</a:t>
            </a:r>
            <a:endParaRPr kumimoji="0" lang="en-US" dirty="0"/>
          </a:p>
        </p:txBody>
      </p:sp>
      <p:sp>
        <p:nvSpPr>
          <p:cNvPr id="10" name="Полилиния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Полилиния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Полилиния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Полилиния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Заголовок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ru-RU" smtClean="0"/>
              <a:t>Образец заголовка</a:t>
            </a:r>
            <a:endParaRPr kumimoji="0" lang="en-US"/>
          </a:p>
        </p:txBody>
      </p:sp>
      <p:sp>
        <p:nvSpPr>
          <p:cNvPr id="30" name="Текст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0" name="Дата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7C9B81F-C347-4BEF-BFDF-29C42F48304A}" type="datetimeFigureOut">
              <a:rPr lang="en-US" smtClean="0"/>
              <a:pPr/>
              <a:t>3/27/2020</a:t>
            </a:fld>
            <a:endParaRPr lang="en-US" dirty="0">
              <a:solidFill>
                <a:schemeClr val="tx2">
                  <a:shade val="90000"/>
                </a:schemeClr>
              </a:solidFill>
            </a:endParaRPr>
          </a:p>
        </p:txBody>
      </p:sp>
      <p:sp>
        <p:nvSpPr>
          <p:cNvPr id="22" name="Нижний колонтитул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lgn="l" eaLnBrk="1" latinLnBrk="0" hangingPunct="1"/>
            <a:endParaRPr kumimoji="0" lang="en-US" dirty="0">
              <a:solidFill>
                <a:schemeClr val="tx2">
                  <a:shade val="90000"/>
                </a:schemeClr>
              </a:solidFill>
            </a:endParaRPr>
          </a:p>
        </p:txBody>
      </p:sp>
      <p:sp>
        <p:nvSpPr>
          <p:cNvPr id="18" name="Номер слайда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042AED99-7FB4-404E-8A97-64753DCE42EC}" type="slidenum">
              <a:rPr kumimoji="0" lang="en-US" smtClean="0"/>
              <a:pPr/>
              <a:t>‹#›</a:t>
            </a:fld>
            <a:endParaRPr kumimoji="0" lang="en-US" dirty="0">
              <a:solidFill>
                <a:schemeClr val="tx2">
                  <a:shade val="90000"/>
                </a:schemeClr>
              </a:solidFill>
            </a:endParaRPr>
          </a:p>
        </p:txBody>
      </p:sp>
      <p:grpSp>
        <p:nvGrpSpPr>
          <p:cNvPr id="2" name="Группа 1"/>
          <p:cNvGrpSpPr/>
          <p:nvPr/>
        </p:nvGrpSpPr>
        <p:grpSpPr>
          <a:xfrm>
            <a:off x="-19017" y="202408"/>
            <a:ext cx="9180548" cy="649224"/>
            <a:chOff x="-19045" y="216550"/>
            <a:chExt cx="9180548" cy="649224"/>
          </a:xfrm>
        </p:grpSpPr>
        <p:sp>
          <p:nvSpPr>
            <p:cNvPr id="12" name="Полилиния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Полилиния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dk1" tx1="lt1" bg2="dk2" tx2="lt2" accent1="accent1" accent2="accent2" accent3="accent3" accent4="accent4" accent5="accent5" accent6="accent6" hlink="hlink" folHlink="folHlink"/>
  <p:sldLayoutIdLst>
    <p:sldLayoutId id="2147483973" r:id="rId1"/>
    <p:sldLayoutId id="2147483974" r:id="rId2"/>
    <p:sldLayoutId id="2147483975" r:id="rId3"/>
    <p:sldLayoutId id="2147483976" r:id="rId4"/>
    <p:sldLayoutId id="2147483977" r:id="rId5"/>
    <p:sldLayoutId id="2147483978" r:id="rId6"/>
    <p:sldLayoutId id="2147483979" r:id="rId7"/>
    <p:sldLayoutId id="2147483980" r:id="rId8"/>
    <p:sldLayoutId id="2147483981" r:id="rId9"/>
    <p:sldLayoutId id="2147483982" r:id="rId10"/>
    <p:sldLayoutId id="2147483983"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chart" Target="../charts/chart3.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chart" Target="../charts/chart5.xml"/><Relationship Id="rId2" Type="http://schemas.openxmlformats.org/officeDocument/2006/relationships/chart" Target="../charts/chart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714348" y="2000240"/>
            <a:ext cx="7854696" cy="2000264"/>
          </a:xfrm>
        </p:spPr>
        <p:txBody>
          <a:bodyPr>
            <a:noAutofit/>
          </a:bodyPr>
          <a:lstStyle/>
          <a:p>
            <a:pPr algn="ctr"/>
            <a:r>
              <a:rPr lang="ru-RU" dirty="0" smtClean="0">
                <a:latin typeface="Times New Roman" pitchFamily="18" charset="0"/>
                <a:cs typeface="Times New Roman" pitchFamily="18" charset="0"/>
              </a:rPr>
              <a:t>Правоприменительная практика инспекции государственного строительного надзора Новосибирской области при осуществлении регионального государственного строительного надзора в 2019 году</a:t>
            </a:r>
            <a:endParaRPr lang="ru-RU" dirty="0">
              <a:latin typeface="Times New Roman" pitchFamily="18" charset="0"/>
              <a:cs typeface="Times New Roman" pitchFamily="18" charset="0"/>
            </a:endParaRPr>
          </a:p>
        </p:txBody>
      </p:sp>
      <p:pic>
        <p:nvPicPr>
          <p:cNvPr id="5" name="Рисунок 4" descr="ГербНСО.png"/>
          <p:cNvPicPr>
            <a:picLocks noChangeAspect="1"/>
          </p:cNvPicPr>
          <p:nvPr/>
        </p:nvPicPr>
        <p:blipFill>
          <a:blip r:embed="rId2"/>
          <a:stretch>
            <a:fillRect/>
          </a:stretch>
        </p:blipFill>
        <p:spPr>
          <a:xfrm>
            <a:off x="285721" y="642919"/>
            <a:ext cx="857255" cy="1000131"/>
          </a:xfrm>
          <a:prstGeom prst="rect">
            <a:avLst/>
          </a:prstGeom>
        </p:spPr>
      </p:pic>
      <p:sp>
        <p:nvSpPr>
          <p:cNvPr id="8" name="TextBox 7"/>
          <p:cNvSpPr txBox="1"/>
          <p:nvPr/>
        </p:nvSpPr>
        <p:spPr>
          <a:xfrm>
            <a:off x="5143504" y="4643446"/>
            <a:ext cx="3571900" cy="1200329"/>
          </a:xfrm>
          <a:prstGeom prst="rect">
            <a:avLst/>
          </a:prstGeom>
          <a:noFill/>
        </p:spPr>
        <p:txBody>
          <a:bodyPr wrap="square" rtlCol="0">
            <a:spAutoFit/>
          </a:bodyPr>
          <a:lstStyle/>
          <a:p>
            <a:r>
              <a:rPr lang="ru-RU" dirty="0" smtClean="0"/>
              <a:t>Докладчик: консультант-юрист </a:t>
            </a:r>
            <a:r>
              <a:rPr lang="ru-RU" dirty="0"/>
              <a:t>о</a:t>
            </a:r>
            <a:r>
              <a:rPr lang="ru-RU" dirty="0" smtClean="0"/>
              <a:t>тдела судебно-правовой работы Белокопытова Наталья Михайловна</a:t>
            </a:r>
            <a:endParaRPr lang="ru-RU" dirty="0"/>
          </a:p>
        </p:txBody>
      </p:sp>
      <p:sp>
        <p:nvSpPr>
          <p:cNvPr id="9" name="TextBox 8"/>
          <p:cNvSpPr txBox="1"/>
          <p:nvPr/>
        </p:nvSpPr>
        <p:spPr>
          <a:xfrm>
            <a:off x="3286116" y="6215082"/>
            <a:ext cx="3605539" cy="369332"/>
          </a:xfrm>
          <a:prstGeom prst="rect">
            <a:avLst/>
          </a:prstGeom>
          <a:noFill/>
        </p:spPr>
        <p:txBody>
          <a:bodyPr wrap="none" rtlCol="0">
            <a:spAutoFit/>
          </a:bodyPr>
          <a:lstStyle/>
          <a:p>
            <a:r>
              <a:rPr lang="ru-RU" dirty="0" smtClean="0"/>
              <a:t>Новосибирская область 2020 год</a:t>
            </a:r>
          </a:p>
        </p:txBody>
      </p:sp>
      <p:sp>
        <p:nvSpPr>
          <p:cNvPr id="12" name="TextBox 11"/>
          <p:cNvSpPr txBox="1"/>
          <p:nvPr/>
        </p:nvSpPr>
        <p:spPr>
          <a:xfrm>
            <a:off x="1357290" y="214290"/>
            <a:ext cx="7000924" cy="646331"/>
          </a:xfrm>
          <a:prstGeom prst="rect">
            <a:avLst/>
          </a:prstGeom>
          <a:noFill/>
        </p:spPr>
        <p:txBody>
          <a:bodyPr wrap="square" rtlCol="0">
            <a:spAutoFit/>
          </a:bodyPr>
          <a:lstStyle/>
          <a:p>
            <a:pPr algn="ctr"/>
            <a:r>
              <a:rPr lang="ru-RU" dirty="0" smtClean="0">
                <a:solidFill>
                  <a:srgbClr val="FFFF00"/>
                </a:solidFill>
              </a:rPr>
              <a:t>Инспекция государственного строительного надзора Новосибирской области</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571480"/>
            <a:ext cx="8472518" cy="581772"/>
          </a:xfrm>
        </p:spPr>
        <p:txBody>
          <a:bodyPr>
            <a:noAutofit/>
          </a:bodyPr>
          <a:lstStyle/>
          <a:p>
            <a:pPr algn="ctr"/>
            <a:r>
              <a:rPr lang="ru-RU" sz="1600" b="1" dirty="0" smtClean="0">
                <a:latin typeface="Times New Roman" pitchFamily="18" charset="0"/>
                <a:cs typeface="Times New Roman" pitchFamily="18" charset="0"/>
              </a:rPr>
              <a:t>Соблюдение прав юридических лиц и индивидуальных предпринимателей при организации и проведении проверки</a:t>
            </a:r>
            <a:endParaRPr lang="ru-RU" sz="1600"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428736"/>
            <a:ext cx="8258204" cy="1279206"/>
          </a:xfrm>
        </p:spPr>
        <p:txBody>
          <a:bodyPr>
            <a:normAutofit/>
          </a:bodyPr>
          <a:lstStyle/>
          <a:p>
            <a:pPr marL="0">
              <a:buNone/>
            </a:pPr>
            <a:r>
              <a:rPr lang="ru-RU" sz="1600" dirty="0" smtClean="0">
                <a:latin typeface="Times New Roman" pitchFamily="18" charset="0"/>
                <a:cs typeface="Times New Roman" pitchFamily="18" charset="0"/>
              </a:rPr>
              <a:t>Руководствуясь статьей 18 Федерального закона № 294-ФЗ должностные лица инспекции, осуществляющие контрольно-надзорные мероприятия, соблюдают законодательство Российской Федерации, права и законные интересы подконтрольного субъекта, в отношении которого проводится проверка.</a:t>
            </a:r>
            <a:endParaRPr lang="ru-RU" sz="1600" dirty="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42844" y="71527"/>
            <a:ext cx="8715436" cy="6500745"/>
          </a:xfrm>
          <a:prstGeom prst="rect">
            <a:avLst/>
          </a:prstGeom>
          <a:noFill/>
        </p:spPr>
        <p:txBody>
          <a:bodyPr wrap="square" rtlCol="0">
            <a:spAutoFit/>
          </a:bodyPr>
          <a:lstStyle/>
          <a:p>
            <a:r>
              <a:rPr lang="ru-RU" sz="14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При проведении инспекцией проверок соблюдались права руководителя, иного должностного лица или уполномоченного представителя подконтрольного субъекта, установленные статьей 21 Федерального закона № 294-ФЗ, а именно: </a:t>
            </a:r>
          </a:p>
          <a:p>
            <a:r>
              <a:rPr lang="ru-RU" sz="1500" dirty="0" smtClean="0">
                <a:latin typeface="Times New Roman" pitchFamily="18" charset="0"/>
                <a:cs typeface="Times New Roman" pitchFamily="18" charset="0"/>
              </a:rPr>
              <a:t>1) непосредственно присутствовать при проведении проверки, давать объяснения по вопросам, относящимся к предмету проверки; </a:t>
            </a:r>
          </a:p>
          <a:p>
            <a:r>
              <a:rPr lang="ru-RU" sz="1500" dirty="0" smtClean="0">
                <a:latin typeface="Times New Roman" pitchFamily="18" charset="0"/>
                <a:cs typeface="Times New Roman" pitchFamily="18" charset="0"/>
              </a:rPr>
              <a:t>2) получать от органа государственного контроля (надзора), их должностных лиц информацию, которая относится к предмету проверки и предоставление которой предусмотрено Федеральным законом № 294-ФЗ; </a:t>
            </a:r>
          </a:p>
          <a:p>
            <a:r>
              <a:rPr lang="ru-RU" sz="1500" dirty="0" smtClean="0">
                <a:latin typeface="Times New Roman" pitchFamily="18" charset="0"/>
                <a:cs typeface="Times New Roman" pitchFamily="18" charset="0"/>
              </a:rPr>
              <a:t>3) Знакомиться с документами и (или) информацией, полученными органами государственного контроля (надзора), органами муниципального контроля в рамках межведомственного информационного взаимодействия от иных государственных органов, органов местного самоуправления либо подведомственных государственным органам или органам местного самоуправления организаций, в распоряжении которых находятся эти документы и (или) информация; </a:t>
            </a:r>
          </a:p>
          <a:p>
            <a:r>
              <a:rPr lang="ru-RU" sz="1500" dirty="0" smtClean="0">
                <a:latin typeface="Times New Roman" pitchFamily="18" charset="0"/>
                <a:cs typeface="Times New Roman" pitchFamily="18" charset="0"/>
              </a:rPr>
              <a:t>4) представлять документы и (или) информацию, запрашиваемые в рамках межведомственного информационного взаимодействия, в орган государственного контроля (надзора), орган муниципального контроля по собственной инициативе;</a:t>
            </a:r>
          </a:p>
          <a:p>
            <a:r>
              <a:rPr lang="ru-RU" sz="1500" dirty="0" smtClean="0">
                <a:latin typeface="Times New Roman" pitchFamily="18" charset="0"/>
                <a:cs typeface="Times New Roman" pitchFamily="18" charset="0"/>
              </a:rPr>
              <a:t>5) знакомиться с результатами проверки и указывать в акте проверки о своем ознакомлении с результатами проверки, согласии или несогласии с ними, а также с отдельными действиями должностных лиц органа государственного контроля (надзора), органам муниципального контроля; </a:t>
            </a:r>
          </a:p>
          <a:p>
            <a:r>
              <a:rPr lang="ru-RU" sz="1500" dirty="0" smtClean="0">
                <a:latin typeface="Times New Roman" pitchFamily="18" charset="0"/>
                <a:cs typeface="Times New Roman" pitchFamily="18" charset="0"/>
              </a:rPr>
              <a:t>6) обжаловать действия (бездействие) должностных лиц органа государственного контроля (надзора), органа муниципального контроля, повлекшие за собой нарушение прав юридического лица, индивидуального предпринимателя при проведении проверки, в административном и (или) судебном порядке в соответствии с законодательством Российской Федерации; </a:t>
            </a:r>
          </a:p>
          <a:p>
            <a:r>
              <a:rPr lang="ru-RU" sz="1500" dirty="0" smtClean="0">
                <a:latin typeface="Times New Roman" pitchFamily="18" charset="0"/>
                <a:cs typeface="Times New Roman" pitchFamily="18" charset="0"/>
              </a:rPr>
              <a:t>7) привлекать Уполномоченного при Президенте Российской Федерации по защите прав предпринимателей либо уполномоченного по защите прав предпринимателей в субъекте Российской Федерации к участию в проверке.</a:t>
            </a:r>
          </a:p>
          <a:p>
            <a:r>
              <a:rPr lang="ru-RU" sz="1500" dirty="0" smtClean="0">
                <a:latin typeface="Times New Roman" pitchFamily="18" charset="0"/>
                <a:cs typeface="Times New Roman" pitchFamily="18" charset="0"/>
              </a:rPr>
              <a:t>Случаи обжалования действий должностных лиц инспекции при проведении проверок в 2019 отсутствуют.</a:t>
            </a:r>
            <a:endParaRPr lang="ru-RU" sz="1500"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367458"/>
          </a:xfrm>
        </p:spPr>
        <p:txBody>
          <a:bodyPr>
            <a:normAutofit/>
          </a:bodyPr>
          <a:lstStyle/>
          <a:p>
            <a:r>
              <a:rPr lang="ru-RU" sz="2000" b="1" dirty="0" smtClean="0">
                <a:latin typeface="Times New Roman" pitchFamily="18" charset="0"/>
                <a:cs typeface="Times New Roman" pitchFamily="18" charset="0"/>
              </a:rPr>
              <a:t>Оформление результатов проверки и принятия мер по ее результатам</a:t>
            </a:r>
            <a:endParaRPr lang="ru-RU" sz="2000" b="1" dirty="0">
              <a:latin typeface="Times New Roman" pitchFamily="18" charset="0"/>
              <a:cs typeface="Times New Roman" pitchFamily="18" charset="0"/>
            </a:endParaRPr>
          </a:p>
        </p:txBody>
      </p:sp>
      <p:sp>
        <p:nvSpPr>
          <p:cNvPr id="3" name="Содержимое 2"/>
          <p:cNvSpPr>
            <a:spLocks noGrp="1"/>
          </p:cNvSpPr>
          <p:nvPr>
            <p:ph idx="1"/>
          </p:nvPr>
        </p:nvSpPr>
        <p:spPr>
          <a:xfrm>
            <a:off x="357158" y="642918"/>
            <a:ext cx="8572560" cy="5929354"/>
          </a:xfrm>
        </p:spPr>
        <p:txBody>
          <a:bodyPr>
            <a:noAutofit/>
          </a:bodyPr>
          <a:lstStyle/>
          <a:p>
            <a:pPr marL="0">
              <a:buNone/>
            </a:pPr>
            <a:r>
              <a:rPr lang="ru-RU" sz="1500" dirty="0" smtClean="0">
                <a:latin typeface="Times New Roman" pitchFamily="18" charset="0"/>
                <a:cs typeface="Times New Roman" pitchFamily="18" charset="0"/>
              </a:rPr>
              <a:t>     По результатам проверок должностными лицами инспекции, проводившими проверки, составлялись акты проверки, выдаются предписания. Акт проверки оформлялся непосредственно после ее завершения в двух экземплярах, один из которых с копиями приложений вручался руководителю, иному должностному лицу или уполномоченному представителю юридического лица, индивидуальному предпринимателю, его уполномоченному представителю под расписку об ознакомлении либо об отказе в ознакомлении с актом проверки.</a:t>
            </a:r>
          </a:p>
          <a:p>
            <a:pPr marL="0">
              <a:buNone/>
            </a:pPr>
            <a:r>
              <a:rPr lang="ru-RU" sz="1500" dirty="0" smtClean="0">
                <a:latin typeface="Times New Roman" pitchFamily="18" charset="0"/>
                <a:cs typeface="Times New Roman" pitchFamily="18" charset="0"/>
              </a:rPr>
              <a:t>     В случае, если по результатам проведенной проверки в отношении объектов, указанных в части 1.1 статьи 54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инспекцией выявлялся факт осуществления строительства или реконструкции объекта капитального строительства без разрешения на строительство (за исключением случаев, если для строительства или реконструкции объекта капитального строительства не требуется выдача такого разрешения) или факт не соответствия объекта капитального строительства требованиям, указанным в разрешении на строительство, а в случае, если для строительства или реконструкции объекта капитального строительства не требуется выдача разрешения на строительство, факт несоответствия объекта капитального строительства предельным параметрам разрешенного строительства, реконструкции объектов капитального строительства, установленным правилами землепользования и застройки, документацией по планировке территории, или обязательным требованиям к параметрам объектов капитального строительства, установленным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другими федеральными законами, а так же установлена дата возведения самовольной постройки, акт проверки составлялся в трех экземплярах.</a:t>
            </a:r>
          </a:p>
          <a:p>
            <a:pPr marL="0">
              <a:buNone/>
            </a:pPr>
            <a:r>
              <a:rPr lang="ru-RU" sz="1500" dirty="0" smtClean="0">
                <a:latin typeface="Times New Roman" pitchFamily="18" charset="0"/>
                <a:cs typeface="Times New Roman" pitchFamily="18" charset="0"/>
              </a:rPr>
              <a:t>     Третий экземпляр акта проверки, в срок не позднее пяти рабочих дней со дня окончания проверки, направлялся в орган местного самоуправления поселения, городского округа по месту нахождения такого объекта капитального строительства или в случае нахождения объекта капитального строительства на межселенной территории в орган местного самоуправления муниципального района, совместно с уведомлением о выявлении самовольной постройки с приложением документов, подтверждающих соответствующий факт.</a:t>
            </a:r>
            <a:endParaRPr lang="ru-RU" sz="1500" dirty="0">
              <a:latin typeface="Times New Roman" pitchFamily="18" charset="0"/>
              <a:cs typeface="Times New Roman" pitchFamily="18" charset="0"/>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357158" y="500042"/>
            <a:ext cx="8572560" cy="4929222"/>
          </a:xfrm>
        </p:spPr>
        <p:txBody>
          <a:bodyPr>
            <a:normAutofit/>
          </a:bodyPr>
          <a:lstStyle/>
          <a:p>
            <a:pPr marL="0">
              <a:buNone/>
            </a:pPr>
            <a:r>
              <a:rPr lang="ru-RU" sz="1500" dirty="0" smtClean="0">
                <a:latin typeface="Times New Roman" pitchFamily="18" charset="0"/>
                <a:cs typeface="Times New Roman" pitchFamily="18" charset="0"/>
              </a:rPr>
              <a:t>     В случае отсутствия руководителя, иного должностного лица или уполномоченного представителя юридического лица, индивидуального предпринимателя, его уполномоченного представителя, а также в случае отказа проверяемого лица дать расписку об ознакомлении либо об отказе в ознакомлении с актом проверки акт направлялся заказным почтовым отправлением с уведомлением о вручении, которое приобщалось к экземпляру акта проверки, хранящемуся в надзорном деле.</a:t>
            </a:r>
          </a:p>
          <a:p>
            <a:pPr marL="0">
              <a:buNone/>
            </a:pPr>
            <a:r>
              <a:rPr lang="ru-RU" sz="1500" dirty="0" smtClean="0">
                <a:latin typeface="Times New Roman" pitchFamily="18" charset="0"/>
                <a:cs typeface="Times New Roman" pitchFamily="18" charset="0"/>
              </a:rPr>
              <a:t>     Копия акта внеплановой выездной проверки, в случае ее согласования с прокуратурой, в течение пяти рабочих дней со дня составления акта проверки направляется в прокуратуру.</a:t>
            </a:r>
          </a:p>
          <a:p>
            <a:pPr marL="0">
              <a:buNone/>
            </a:pPr>
            <a:r>
              <a:rPr lang="ru-RU" sz="1500" dirty="0" smtClean="0">
                <a:latin typeface="Times New Roman" pitchFamily="18" charset="0"/>
                <a:cs typeface="Times New Roman" pitchFamily="18" charset="0"/>
              </a:rPr>
              <a:t>     В случае выявления при проведении проверки нарушений юридическим лицом, индивидуальным предпринимателем обязательных требований, должностные лица инспекции, проводившие проверку, выдают юридическому лицу, индивидуальному предпринимателю предписание об устранении выявленных нарушений с указанием срока его исполнения.</a:t>
            </a:r>
          </a:p>
          <a:p>
            <a:pPr marL="0">
              <a:buNone/>
            </a:pPr>
            <a:r>
              <a:rPr lang="ru-RU" sz="1500" dirty="0" smtClean="0">
                <a:latin typeface="Times New Roman" pitchFamily="18" charset="0"/>
                <a:cs typeface="Times New Roman" pitchFamily="18" charset="0"/>
              </a:rPr>
              <a:t>     При осуществлении государственного строительного надзора инспекцией в 2019 году выдано 781 предписание об устранении нарушений (в 2018 году – 1209 предписаний).</a:t>
            </a:r>
          </a:p>
          <a:p>
            <a:pPr marL="0">
              <a:buNone/>
            </a:pPr>
            <a:r>
              <a:rPr lang="ru-RU" sz="1500" dirty="0" smtClean="0">
                <a:latin typeface="Times New Roman" pitchFamily="18" charset="0"/>
                <a:cs typeface="Times New Roman" pitchFamily="18" charset="0"/>
              </a:rPr>
              <a:t>     Должностные лица инспекции осуществляли своевременный контроль за выполнением выданных предписаний, а также за своевременной подготовкой и передачей материалов должностным лицам инспекции, уполномоченным рассматривать дела об административных правонарушениях, и в суды.</a:t>
            </a:r>
          </a:p>
          <a:p>
            <a:pPr marL="0">
              <a:buNone/>
            </a:pPr>
            <a:r>
              <a:rPr lang="ru-RU" sz="1500" dirty="0" smtClean="0">
                <a:latin typeface="Times New Roman" pitchFamily="18" charset="0"/>
                <a:cs typeface="Times New Roman" pitchFamily="18" charset="0"/>
              </a:rPr>
              <a:t>     Информация о результатах контрольно-надзорной деятельности инспекции за 2019 год размещена на официальном сайте инспекции в информационно-телекоммуникационной сети «Интернет».</a:t>
            </a:r>
            <a:endParaRPr lang="ru-RU" sz="1500" dirty="0">
              <a:latin typeface="Times New Roman" pitchFamily="18" charset="0"/>
              <a:cs typeface="Times New Roman" pitchFamily="18" charset="0"/>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214282" y="214290"/>
            <a:ext cx="8715436" cy="1143000"/>
          </a:xfrm>
        </p:spPr>
        <p:txBody>
          <a:bodyPr>
            <a:normAutofit/>
          </a:bodyPr>
          <a:lstStyle/>
          <a:p>
            <a:pPr algn="ctr"/>
            <a:r>
              <a:rPr lang="ru-RU" sz="1600" b="1" dirty="0" smtClean="0">
                <a:latin typeface="Times New Roman" pitchFamily="18" charset="0"/>
                <a:cs typeface="Times New Roman" pitchFamily="18" charset="0"/>
              </a:rPr>
              <a:t>Работа с заявлениями и обращениями граждан, содержащими сведения о нарушении обязательных требований, причинении вреда или угрозе причинения вреда охраняемым законом ценностям</a:t>
            </a:r>
            <a:endParaRPr lang="ru-RU" sz="1600" b="1"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428736"/>
            <a:ext cx="8258204" cy="1922148"/>
          </a:xfrm>
        </p:spPr>
        <p:txBody>
          <a:bodyPr>
            <a:normAutofit lnSpcReduction="10000"/>
          </a:bodyPr>
          <a:lstStyle/>
          <a:p>
            <a:pPr marL="0">
              <a:buNone/>
            </a:pPr>
            <a:r>
              <a:rPr lang="ru-RU" sz="1500" dirty="0" smtClean="0">
                <a:latin typeface="Times New Roman" pitchFamily="18" charset="0"/>
                <a:cs typeface="Times New Roman" pitchFamily="18" charset="0"/>
              </a:rPr>
              <a:t>     Порядок рассмотрения обращений граждан инспекцией регулируются Федеральным законом от 02.05.2006 № 59-ФЗ «О порядке рассмотрения обращений граждан Российской Федерации» (далее - 59-ФЗ).</a:t>
            </a:r>
          </a:p>
          <a:p>
            <a:pPr marL="0">
              <a:buNone/>
            </a:pPr>
            <a:r>
              <a:rPr lang="ru-RU" sz="1500" dirty="0" smtClean="0">
                <a:latin typeface="Times New Roman" pitchFamily="18" charset="0"/>
                <a:cs typeface="Times New Roman" pitchFamily="18" charset="0"/>
              </a:rPr>
              <a:t>     В 2019 году в инспекцию поступило 941 обращение от граждан, из которых 208 обращений перенаправлены в соответствии с частями 3, 4 59-ФЗ, так как содержали вопросы, решение которых не входит в компетенцию инспекции; на 733 обращения инспекцией подготовлены ответы, из которых 41 обращение послужило основанием для организации проведения внеплановых проверок.</a:t>
            </a:r>
            <a:endParaRPr lang="ru-RU" sz="1500" dirty="0">
              <a:latin typeface="Times New Roman" pitchFamily="18" charset="0"/>
              <a:cs typeface="Times New Roman" pitchFamily="18" charset="0"/>
            </a:endParaRPr>
          </a:p>
        </p:txBody>
      </p:sp>
      <p:sp>
        <p:nvSpPr>
          <p:cNvPr id="4" name="TextBox 3"/>
          <p:cNvSpPr txBox="1"/>
          <p:nvPr/>
        </p:nvSpPr>
        <p:spPr>
          <a:xfrm>
            <a:off x="500034" y="3286124"/>
            <a:ext cx="8215370" cy="584775"/>
          </a:xfrm>
          <a:prstGeom prst="rect">
            <a:avLst/>
          </a:prstGeom>
          <a:noFill/>
        </p:spPr>
        <p:txBody>
          <a:bodyPr wrap="square" rtlCol="0">
            <a:spAutoFit/>
          </a:bodyPr>
          <a:lstStyle/>
          <a:p>
            <a:pPr algn="ctr"/>
            <a:r>
              <a:rPr lang="ru-RU" sz="1600" dirty="0" smtClean="0">
                <a:latin typeface="Times New Roman" pitchFamily="18" charset="0"/>
                <a:cs typeface="Times New Roman" pitchFamily="18" charset="0"/>
              </a:rPr>
              <a:t>Основные вопросы, затронутые в обращениях граждан (в % от общего количества обращений граждан):</a:t>
            </a:r>
            <a:endParaRPr lang="ru-RU" sz="1600" dirty="0">
              <a:latin typeface="Times New Roman" pitchFamily="18" charset="0"/>
              <a:cs typeface="Times New Roman" pitchFamily="18" charset="0"/>
            </a:endParaRPr>
          </a:p>
        </p:txBody>
      </p:sp>
      <p:graphicFrame>
        <p:nvGraphicFramePr>
          <p:cNvPr id="5" name="Диаграмма 4"/>
          <p:cNvGraphicFramePr/>
          <p:nvPr/>
        </p:nvGraphicFramePr>
        <p:xfrm>
          <a:off x="928662" y="3643314"/>
          <a:ext cx="4643470" cy="2921040"/>
        </p:xfrm>
        <a:graphic>
          <a:graphicData uri="http://schemas.openxmlformats.org/drawingml/2006/chart">
            <c:chart xmlns:c="http://schemas.openxmlformats.org/drawingml/2006/chart" xmlns:r="http://schemas.openxmlformats.org/officeDocument/2006/relationships" r:id="rId2"/>
          </a:graphicData>
        </a:graphic>
      </p:graphicFrame>
      <p:sp>
        <p:nvSpPr>
          <p:cNvPr id="6" name="TextBox 5"/>
          <p:cNvSpPr txBox="1"/>
          <p:nvPr/>
        </p:nvSpPr>
        <p:spPr>
          <a:xfrm>
            <a:off x="5214942" y="3929066"/>
            <a:ext cx="3786214" cy="2031325"/>
          </a:xfrm>
          <a:prstGeom prst="rect">
            <a:avLst/>
          </a:prstGeom>
          <a:noFill/>
        </p:spPr>
        <p:txBody>
          <a:bodyPr wrap="square" rtlCol="0">
            <a:spAutoFit/>
          </a:bodyPr>
          <a:lstStyle/>
          <a:p>
            <a:r>
              <a:rPr lang="ru-RU" sz="1400" dirty="0" smtClean="0"/>
              <a:t>    о нарушении при организации работ</a:t>
            </a:r>
          </a:p>
          <a:p>
            <a:r>
              <a:rPr lang="ru-RU" sz="1400" dirty="0" smtClean="0"/>
              <a:t>    о нарушениях проекта</a:t>
            </a:r>
          </a:p>
          <a:p>
            <a:r>
              <a:rPr lang="ru-RU" sz="1400" dirty="0" smtClean="0"/>
              <a:t>    о влиянии строительства на окружающую       среду и граждан</a:t>
            </a:r>
          </a:p>
          <a:p>
            <a:r>
              <a:rPr lang="ru-RU" sz="1400" dirty="0" smtClean="0"/>
              <a:t>    о незаконном строительстве</a:t>
            </a:r>
          </a:p>
          <a:p>
            <a:r>
              <a:rPr lang="ru-RU" sz="1400" dirty="0" smtClean="0"/>
              <a:t>    о строительных недоделках и дефектах</a:t>
            </a:r>
          </a:p>
          <a:p>
            <a:r>
              <a:rPr lang="ru-RU" sz="1400" dirty="0" smtClean="0"/>
              <a:t>    о возражениях против строительства</a:t>
            </a:r>
          </a:p>
          <a:p>
            <a:r>
              <a:rPr lang="ru-RU" sz="1400" dirty="0" smtClean="0"/>
              <a:t>    о вопросах справочно-информационного характера</a:t>
            </a:r>
            <a:endParaRPr lang="ru-RU" sz="1400" dirty="0"/>
          </a:p>
        </p:txBody>
      </p:sp>
      <p:sp>
        <p:nvSpPr>
          <p:cNvPr id="7" name="Прямоугольник 6"/>
          <p:cNvSpPr/>
          <p:nvPr/>
        </p:nvSpPr>
        <p:spPr>
          <a:xfrm>
            <a:off x="5286380" y="4000504"/>
            <a:ext cx="142876" cy="142876"/>
          </a:xfrm>
          <a:prstGeom prst="rect">
            <a:avLst/>
          </a:prstGeom>
          <a:solidFill>
            <a:srgbClr val="00206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5286380" y="4214818"/>
            <a:ext cx="142876" cy="14287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5286380" y="4429132"/>
            <a:ext cx="142876" cy="14287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5286380" y="4857760"/>
            <a:ext cx="142876" cy="14287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5286380" y="5072074"/>
            <a:ext cx="142876" cy="14287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5286380" y="5286388"/>
            <a:ext cx="142876" cy="142876"/>
          </a:xfrm>
          <a:prstGeom prst="rect">
            <a:avLst/>
          </a:prstGeom>
          <a:solidFill>
            <a:srgbClr val="FFC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3" name="Прямоугольник 12"/>
          <p:cNvSpPr/>
          <p:nvPr/>
        </p:nvSpPr>
        <p:spPr>
          <a:xfrm>
            <a:off x="5286380" y="5500702"/>
            <a:ext cx="142876" cy="142876"/>
          </a:xfrm>
          <a:prstGeom prst="rect">
            <a:avLst/>
          </a:prstGeom>
          <a:solidFill>
            <a:srgbClr val="00B0F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428604"/>
            <a:ext cx="8229600" cy="1143000"/>
          </a:xfrm>
        </p:spPr>
        <p:txBody>
          <a:bodyPr>
            <a:noAutofit/>
          </a:bodyPr>
          <a:lstStyle/>
          <a:p>
            <a:pPr algn="ctr"/>
            <a:r>
              <a:rPr lang="ru-RU" sz="1600" b="1" dirty="0" smtClean="0">
                <a:latin typeface="Times New Roman" pitchFamily="18" charset="0"/>
                <a:cs typeface="Times New Roman" pitchFamily="18" charset="0"/>
              </a:rPr>
              <a:t>Привлечение юридических лиц, и должностных лиц, индивидуальных предпринимателей к административной ответственности за административные правонарушения, выявленные при осуществлении регионального государственного строительного надзора</a:t>
            </a:r>
            <a:endParaRPr lang="ru-RU" sz="1600" b="1"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857364"/>
            <a:ext cx="8229600" cy="2928958"/>
          </a:xfrm>
        </p:spPr>
        <p:txBody>
          <a:bodyPr>
            <a:normAutofit/>
          </a:bodyPr>
          <a:lstStyle/>
          <a:p>
            <a:pPr marL="0">
              <a:buNone/>
            </a:pPr>
            <a:r>
              <a:rPr lang="ru-RU" sz="1500" dirty="0" smtClean="0">
                <a:latin typeface="Times New Roman" pitchFamily="18" charset="0"/>
                <a:cs typeface="Times New Roman" pitchFamily="18" charset="0"/>
              </a:rPr>
              <a:t>     В 2019 году, инспекция, руководствуясь положениями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Положением об осуществлении государственного строительного надзора в РФ, принимала меры административного воздействия к нарушителям законодательства в соответствии с Кодексом об административных правонарушениях Российской Федерации (далее – КоАП РФ). </a:t>
            </a:r>
          </a:p>
          <a:p>
            <a:pPr marL="0">
              <a:buNone/>
            </a:pPr>
            <a:r>
              <a:rPr lang="ru-RU" sz="1500" dirty="0" smtClean="0">
                <a:latin typeface="Times New Roman" pitchFamily="18" charset="0"/>
                <a:cs typeface="Times New Roman" pitchFamily="18" charset="0"/>
              </a:rPr>
              <a:t>     Всего в 2019 году, в результате рассмотрения 570 административных дел, вынесено 489 постановлений о привлечении к административной ответственности, по делам, срок рассмотрения которых не истек, что составило 82% (в 2018 году – 781 постановлений из 866 рассмотренных дел, 90,2%). Вынесено постановлений о прекращении производства 107 дел (в 2018 году 43 дела). </a:t>
            </a:r>
          </a:p>
          <a:p>
            <a:pPr marL="0">
              <a:buNone/>
            </a:pPr>
            <a:r>
              <a:rPr lang="ru-RU" sz="1500" dirty="0" smtClean="0">
                <a:latin typeface="Times New Roman" pitchFamily="18" charset="0"/>
                <a:cs typeface="Times New Roman" pitchFamily="18" charset="0"/>
              </a:rPr>
              <a:t>     Основанием для прекращения дел послужило изменение судебной практики по срокам давности привлечения к административной ответственности, предусмотренной ч. 6 ст. 19.5 </a:t>
            </a:r>
            <a:r>
              <a:rPr lang="ru-RU" sz="1500" dirty="0" err="1" smtClean="0">
                <a:latin typeface="Times New Roman" pitchFamily="18" charset="0"/>
                <a:cs typeface="Times New Roman" pitchFamily="18" charset="0"/>
              </a:rPr>
              <a:t>КоАП</a:t>
            </a:r>
            <a:r>
              <a:rPr lang="ru-RU" sz="1500" dirty="0" smtClean="0">
                <a:latin typeface="Times New Roman" pitchFamily="18" charset="0"/>
                <a:cs typeface="Times New Roman" pitchFamily="18" charset="0"/>
              </a:rPr>
              <a:t> РФ (срок изменен с одного года до трех месяцев - определение Конституционного Суда РФ от 26.03.2019 № 823-О).Осталось в производстве на следующий год 56 дел (в 2018 году 42 дела).</a:t>
            </a:r>
            <a:endParaRPr lang="ru-RU" sz="1500" dirty="0">
              <a:latin typeface="Times New Roman" pitchFamily="18" charset="0"/>
              <a:cs typeface="Times New Roman" pitchFamily="18" charset="0"/>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214290"/>
            <a:ext cx="8229600" cy="796086"/>
          </a:xfrm>
        </p:spPr>
        <p:txBody>
          <a:bodyPr>
            <a:normAutofit/>
          </a:bodyPr>
          <a:lstStyle/>
          <a:p>
            <a:pPr algn="ctr"/>
            <a:r>
              <a:rPr lang="ru-RU" sz="1600" dirty="0" smtClean="0">
                <a:latin typeface="Times New Roman" pitchFamily="18" charset="0"/>
                <a:cs typeface="Times New Roman" pitchFamily="18" charset="0"/>
              </a:rPr>
              <a:t>Из 489 вынесенных в 2019 году постановлений о привлечении к административной ответственности (в 2018 – 781), включая решения по делам, переданным в суд, стоит выделить наиболее характерные:</a:t>
            </a:r>
            <a:endParaRPr lang="ru-RU" sz="16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428596" y="1142984"/>
          <a:ext cx="4000499" cy="3143255"/>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6" name="Диаграмма 5"/>
          <p:cNvGraphicFramePr/>
          <p:nvPr/>
        </p:nvGraphicFramePr>
        <p:xfrm>
          <a:off x="4572000" y="1142984"/>
          <a:ext cx="4357718" cy="3000396"/>
        </p:xfrm>
        <a:graphic>
          <a:graphicData uri="http://schemas.openxmlformats.org/drawingml/2006/chart">
            <c:chart xmlns:c="http://schemas.openxmlformats.org/drawingml/2006/chart" xmlns:r="http://schemas.openxmlformats.org/officeDocument/2006/relationships" r:id="rId3"/>
          </a:graphicData>
        </a:graphic>
      </p:graphicFrame>
      <p:sp>
        <p:nvSpPr>
          <p:cNvPr id="7" name="TextBox 6"/>
          <p:cNvSpPr txBox="1"/>
          <p:nvPr/>
        </p:nvSpPr>
        <p:spPr>
          <a:xfrm>
            <a:off x="1000100" y="4214818"/>
            <a:ext cx="7572428" cy="2031325"/>
          </a:xfrm>
          <a:prstGeom prst="rect">
            <a:avLst/>
          </a:prstGeom>
          <a:noFill/>
        </p:spPr>
        <p:txBody>
          <a:bodyPr wrap="square" rtlCol="0">
            <a:spAutoFit/>
          </a:bodyPr>
          <a:lstStyle/>
          <a:p>
            <a:r>
              <a:rPr lang="ru-RU" sz="1400" dirty="0" smtClean="0">
                <a:latin typeface="Times New Roman" pitchFamily="18" charset="0"/>
                <a:cs typeface="Times New Roman" pitchFamily="18" charset="0"/>
              </a:rPr>
              <a:t>     за самовольное строительство объектов капитального строительства без оформления разрешений на строительство (ч.1 ст. 9.5 </a:t>
            </a:r>
            <a:r>
              <a:rPr lang="ru-RU" sz="1400" dirty="0" err="1" smtClean="0">
                <a:latin typeface="Times New Roman" pitchFamily="18" charset="0"/>
                <a:cs typeface="Times New Roman" pitchFamily="18" charset="0"/>
              </a:rPr>
              <a:t>КоАП</a:t>
            </a:r>
            <a:r>
              <a:rPr lang="ru-RU" sz="1400" dirty="0" smtClean="0">
                <a:latin typeface="Times New Roman" pitchFamily="18" charset="0"/>
                <a:cs typeface="Times New Roman" pitchFamily="18" charset="0"/>
              </a:rPr>
              <a:t> РФ);</a:t>
            </a:r>
          </a:p>
          <a:p>
            <a:r>
              <a:rPr lang="ru-RU" sz="1400" dirty="0" smtClean="0">
                <a:latin typeface="Times New Roman" pitchFamily="18" charset="0"/>
                <a:cs typeface="Times New Roman" pitchFamily="18" charset="0"/>
              </a:rPr>
              <a:t>     за нарушение срока направления в инспекцию извещения о начале строительства или сроках завершения работ, которые подлежат проверке (ч.2 ст. 9.5 </a:t>
            </a:r>
            <a:r>
              <a:rPr lang="ru-RU" sz="1400" dirty="0" err="1" smtClean="0">
                <a:latin typeface="Times New Roman" pitchFamily="18" charset="0"/>
                <a:cs typeface="Times New Roman" pitchFamily="18" charset="0"/>
              </a:rPr>
              <a:t>КоАП</a:t>
            </a:r>
            <a:r>
              <a:rPr lang="ru-RU" sz="1400" dirty="0" smtClean="0">
                <a:latin typeface="Times New Roman" pitchFamily="18" charset="0"/>
                <a:cs typeface="Times New Roman" pitchFamily="18" charset="0"/>
              </a:rPr>
              <a:t> РФ);</a:t>
            </a:r>
          </a:p>
          <a:p>
            <a:r>
              <a:rPr lang="ru-RU" sz="1400" dirty="0" smtClean="0">
                <a:latin typeface="Times New Roman" pitchFamily="18" charset="0"/>
                <a:cs typeface="Times New Roman" pitchFamily="18" charset="0"/>
              </a:rPr>
              <a:t>     за самовольную эксплуатацию объектов капитального строительства без оформления разрешений на ввод объекта в эксплуатацию (ч.5 ст. 9.5 </a:t>
            </a:r>
            <a:r>
              <a:rPr lang="ru-RU" sz="1400" dirty="0" err="1" smtClean="0">
                <a:latin typeface="Times New Roman" pitchFamily="18" charset="0"/>
                <a:cs typeface="Times New Roman" pitchFamily="18" charset="0"/>
              </a:rPr>
              <a:t>КоАП</a:t>
            </a:r>
            <a:r>
              <a:rPr lang="ru-RU" sz="1400" dirty="0" smtClean="0">
                <a:latin typeface="Times New Roman" pitchFamily="18" charset="0"/>
                <a:cs typeface="Times New Roman" pitchFamily="18" charset="0"/>
              </a:rPr>
              <a:t> РФ);</a:t>
            </a:r>
          </a:p>
          <a:p>
            <a:r>
              <a:rPr lang="ru-RU" sz="1400" dirty="0" smtClean="0">
                <a:latin typeface="Times New Roman" pitchFamily="18" charset="0"/>
                <a:cs typeface="Times New Roman" pitchFamily="18" charset="0"/>
              </a:rPr>
              <a:t>     за нарушения обязательных требований в области строительства и применяемых материалов (ч.1 ст. 9.4 </a:t>
            </a:r>
            <a:r>
              <a:rPr lang="ru-RU" sz="1400" dirty="0" err="1" smtClean="0">
                <a:latin typeface="Times New Roman" pitchFamily="18" charset="0"/>
                <a:cs typeface="Times New Roman" pitchFamily="18" charset="0"/>
              </a:rPr>
              <a:t>КоАП</a:t>
            </a:r>
            <a:r>
              <a:rPr lang="ru-RU" sz="1400" dirty="0" smtClean="0">
                <a:latin typeface="Times New Roman" pitchFamily="18" charset="0"/>
                <a:cs typeface="Times New Roman" pitchFamily="18" charset="0"/>
              </a:rPr>
              <a:t> РФ);</a:t>
            </a:r>
          </a:p>
          <a:p>
            <a:r>
              <a:rPr lang="ru-RU" sz="1400" dirty="0" smtClean="0">
                <a:latin typeface="Times New Roman" pitchFamily="18" charset="0"/>
                <a:cs typeface="Times New Roman" pitchFamily="18" charset="0"/>
              </a:rPr>
              <a:t>     за невыполнение в установленный срок законного предписания (ч. 6 ст. 19.5 </a:t>
            </a:r>
            <a:r>
              <a:rPr lang="ru-RU" sz="1400" dirty="0" err="1" smtClean="0">
                <a:latin typeface="Times New Roman" pitchFamily="18" charset="0"/>
                <a:cs typeface="Times New Roman" pitchFamily="18" charset="0"/>
              </a:rPr>
              <a:t>КоАП</a:t>
            </a:r>
            <a:r>
              <a:rPr lang="ru-RU" sz="1400" dirty="0" smtClean="0">
                <a:latin typeface="Times New Roman" pitchFamily="18" charset="0"/>
                <a:cs typeface="Times New Roman" pitchFamily="18" charset="0"/>
              </a:rPr>
              <a:t> РФ)</a:t>
            </a:r>
            <a:endParaRPr lang="ru-RU" sz="1400" dirty="0">
              <a:latin typeface="Times New Roman" pitchFamily="18" charset="0"/>
              <a:cs typeface="Times New Roman" pitchFamily="18" charset="0"/>
            </a:endParaRPr>
          </a:p>
        </p:txBody>
      </p:sp>
      <p:sp>
        <p:nvSpPr>
          <p:cNvPr id="8" name="Прямоугольник 7"/>
          <p:cNvSpPr/>
          <p:nvPr/>
        </p:nvSpPr>
        <p:spPr>
          <a:xfrm>
            <a:off x="1071538" y="4286256"/>
            <a:ext cx="14287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1071538" y="4714884"/>
            <a:ext cx="142876" cy="142876"/>
          </a:xfrm>
          <a:prstGeom prst="rect">
            <a:avLst/>
          </a:prstGeom>
          <a:solidFill>
            <a:schemeClr val="accent2"/>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1071538" y="5143512"/>
            <a:ext cx="142876" cy="142876"/>
          </a:xfrm>
          <a:prstGeom prst="rect">
            <a:avLst/>
          </a:prstGeom>
          <a:solidFill>
            <a:schemeClr val="accent3"/>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1" name="Прямоугольник 10"/>
          <p:cNvSpPr/>
          <p:nvPr/>
        </p:nvSpPr>
        <p:spPr>
          <a:xfrm>
            <a:off x="1071538" y="5572140"/>
            <a:ext cx="142876" cy="142876"/>
          </a:xfrm>
          <a:prstGeom prst="rect">
            <a:avLst/>
          </a:prstGeom>
          <a:solidFill>
            <a:schemeClr val="accent4"/>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2" name="Прямоугольник 11"/>
          <p:cNvSpPr/>
          <p:nvPr/>
        </p:nvSpPr>
        <p:spPr>
          <a:xfrm>
            <a:off x="1071538" y="6000768"/>
            <a:ext cx="142876" cy="142876"/>
          </a:xfrm>
          <a:prstGeom prst="rect">
            <a:avLst/>
          </a:prstGeom>
          <a:solidFill>
            <a:schemeClr val="accent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14348" y="428604"/>
            <a:ext cx="7786742" cy="796086"/>
          </a:xfrm>
        </p:spPr>
        <p:txBody>
          <a:bodyPr>
            <a:normAutofit/>
          </a:bodyPr>
          <a:lstStyle/>
          <a:p>
            <a:pPr algn="ctr"/>
            <a:r>
              <a:rPr lang="ru-RU" sz="1600" b="1" dirty="0" smtClean="0">
                <a:latin typeface="Times New Roman" pitchFamily="18" charset="0"/>
                <a:cs typeface="Times New Roman" pitchFamily="18" charset="0"/>
              </a:rPr>
              <a:t>По результатам рассмотрения административных дел, в 2019 году были наложены административные штрафы на общую сумму 17535 тыс. руб.                                                  (в 2018 году 24390 тыс. руб.), из них:</a:t>
            </a:r>
            <a:endParaRPr lang="ru-RU" sz="1600" b="1"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extLst>
              <p:ext uri="{D42A27DB-BD31-4B8C-83A1-F6EECF244321}">
                <p14:modId xmlns:p14="http://schemas.microsoft.com/office/powerpoint/2010/main" val="967311115"/>
              </p:ext>
            </p:extLst>
          </p:nvPr>
        </p:nvGraphicFramePr>
        <p:xfrm>
          <a:off x="428625" y="1500188"/>
          <a:ext cx="8229600" cy="2240280"/>
        </p:xfrm>
        <a:graphic>
          <a:graphicData uri="http://schemas.openxmlformats.org/drawingml/2006/table">
            <a:tbl>
              <a:tblPr firstRow="1" bandRow="1">
                <a:tableStyleId>{5C22544A-7EE6-4342-B048-85BDC9FD1C3A}</a:tableStyleId>
              </a:tblPr>
              <a:tblGrid>
                <a:gridCol w="2743200"/>
                <a:gridCol w="2743200"/>
                <a:gridCol w="2743200"/>
              </a:tblGrid>
              <a:tr h="370840">
                <a:tc>
                  <a:txBody>
                    <a:bodyPr/>
                    <a:lstStyle/>
                    <a:p>
                      <a:endParaRPr lang="ru-RU" dirty="0"/>
                    </a:p>
                  </a:txBody>
                  <a:tcPr/>
                </a:tc>
                <a:tc>
                  <a:txBody>
                    <a:bodyPr/>
                    <a:lstStyle/>
                    <a:p>
                      <a:pPr algn="l"/>
                      <a:r>
                        <a:rPr lang="ru-RU" baseline="0" dirty="0" smtClean="0">
                          <a:latin typeface="Arial" pitchFamily="34" charset="0"/>
                        </a:rPr>
                        <a:t>2019 год</a:t>
                      </a:r>
                      <a:r>
                        <a:rPr lang="ru-RU" dirty="0" smtClean="0"/>
                        <a:t>,</a:t>
                      </a:r>
                      <a:r>
                        <a:rPr lang="ru-RU" baseline="0" dirty="0" smtClean="0"/>
                        <a:t> </a:t>
                      </a:r>
                      <a:r>
                        <a:rPr lang="ru-RU" sz="1200" baseline="0" dirty="0" smtClean="0"/>
                        <a:t>тыс.руб.                    (% </a:t>
                      </a:r>
                      <a:r>
                        <a:rPr kumimoji="0" lang="ru-RU" sz="1200" b="1" kern="1200" dirty="0" smtClean="0">
                          <a:solidFill>
                            <a:schemeClr val="lt1"/>
                          </a:solidFill>
                          <a:latin typeface="+mn-lt"/>
                          <a:ea typeface="+mn-ea"/>
                          <a:cs typeface="+mn-cs"/>
                        </a:rPr>
                        <a:t>от общей суммы штрафов)</a:t>
                      </a:r>
                      <a:endParaRPr lang="ru-RU" sz="1200" dirty="0"/>
                    </a:p>
                  </a:txBody>
                  <a:tcPr/>
                </a:tc>
                <a:tc>
                  <a:txBody>
                    <a:bodyPr/>
                    <a:lstStyle/>
                    <a:p>
                      <a:pPr algn="l"/>
                      <a:r>
                        <a:rPr kumimoji="0" lang="ru-RU" b="1" kern="1200" baseline="0" dirty="0" smtClean="0">
                          <a:solidFill>
                            <a:schemeClr val="lt1"/>
                          </a:solidFill>
                          <a:latin typeface="Arial" pitchFamily="34" charset="0"/>
                          <a:ea typeface="+mn-ea"/>
                          <a:cs typeface="Arial" pitchFamily="34" charset="0"/>
                        </a:rPr>
                        <a:t>2018 год</a:t>
                      </a:r>
                      <a:r>
                        <a:rPr lang="ru-RU" dirty="0" smtClean="0"/>
                        <a:t>,</a:t>
                      </a:r>
                      <a:r>
                        <a:rPr lang="ru-RU" baseline="0" dirty="0" smtClean="0"/>
                        <a:t>  </a:t>
                      </a:r>
                      <a:r>
                        <a:rPr lang="ru-RU" sz="1200" baseline="0" dirty="0" smtClean="0"/>
                        <a:t>тыс.руб.</a:t>
                      </a:r>
                      <a:r>
                        <a:rPr kumimoji="0" lang="ru-RU" sz="1200" b="1" kern="1200" dirty="0" smtClean="0">
                          <a:solidFill>
                            <a:schemeClr val="lt1"/>
                          </a:solidFill>
                          <a:latin typeface="+mn-lt"/>
                          <a:ea typeface="+mn-ea"/>
                          <a:cs typeface="+mn-cs"/>
                        </a:rPr>
                        <a:t>                   (%  от общей суммы штрафов)</a:t>
                      </a:r>
                      <a:endParaRPr kumimoji="0" lang="ru-RU" sz="1200" b="1" kern="1200" dirty="0">
                        <a:solidFill>
                          <a:schemeClr val="lt1"/>
                        </a:solidFill>
                        <a:latin typeface="+mn-lt"/>
                        <a:ea typeface="+mn-ea"/>
                        <a:cs typeface="+mn-cs"/>
                      </a:endParaRPr>
                    </a:p>
                  </a:txBody>
                  <a:tcPr/>
                </a:tc>
              </a:tr>
              <a:tr h="370840">
                <a:tc>
                  <a:txBody>
                    <a:bodyPr/>
                    <a:lstStyle/>
                    <a:p>
                      <a:r>
                        <a:rPr kumimoji="0" lang="ru-RU" sz="1600" kern="1200" dirty="0" smtClean="0">
                          <a:solidFill>
                            <a:schemeClr val="dk1"/>
                          </a:solidFill>
                          <a:latin typeface="Times New Roman" pitchFamily="18" charset="0"/>
                          <a:ea typeface="+mn-ea"/>
                          <a:cs typeface="Times New Roman" pitchFamily="18" charset="0"/>
                        </a:rPr>
                        <a:t>на юридических лиц</a:t>
                      </a:r>
                      <a:endParaRPr lang="ru-RU" sz="1600" dirty="0">
                        <a:latin typeface="Times New Roman" pitchFamily="18" charset="0"/>
                        <a:cs typeface="Times New Roman" pitchFamily="18" charset="0"/>
                      </a:endParaRPr>
                    </a:p>
                  </a:txBody>
                  <a:tcPr/>
                </a:tc>
                <a:tc>
                  <a:txBody>
                    <a:bodyPr/>
                    <a:lstStyle/>
                    <a:p>
                      <a:pPr algn="ctr"/>
                      <a:r>
                        <a:rPr kumimoji="0" lang="ru-RU" sz="1600" kern="1200" smtClean="0">
                          <a:solidFill>
                            <a:schemeClr val="dk1"/>
                          </a:solidFill>
                          <a:latin typeface="Times New Roman" pitchFamily="18" charset="0"/>
                          <a:ea typeface="+mn-ea"/>
                          <a:cs typeface="Times New Roman" pitchFamily="18" charset="0"/>
                        </a:rPr>
                        <a:t>16712 тыс. руб., 95,3%</a:t>
                      </a:r>
                      <a:endParaRPr lang="ru-RU" sz="1600" dirty="0">
                        <a:latin typeface="Times New Roman" pitchFamily="18" charset="0"/>
                        <a:cs typeface="Times New Roman" pitchFamily="18" charset="0"/>
                      </a:endParaRPr>
                    </a:p>
                  </a:txBody>
                  <a:tcPr/>
                </a:tc>
                <a:tc>
                  <a:txBody>
                    <a:bodyPr/>
                    <a:lstStyle/>
                    <a:p>
                      <a:pPr algn="ctr"/>
                      <a:r>
                        <a:rPr kumimoji="0" lang="ru-RU" sz="1600" kern="1200" dirty="0" smtClean="0">
                          <a:solidFill>
                            <a:schemeClr val="dk1"/>
                          </a:solidFill>
                          <a:latin typeface="Times New Roman" pitchFamily="18" charset="0"/>
                          <a:ea typeface="+mn-ea"/>
                          <a:cs typeface="Times New Roman" pitchFamily="18" charset="0"/>
                        </a:rPr>
                        <a:t>23310 тыс. руб., 95,5%</a:t>
                      </a:r>
                      <a:endParaRPr lang="ru-RU" sz="1600" dirty="0">
                        <a:latin typeface="Times New Roman" pitchFamily="18" charset="0"/>
                        <a:cs typeface="Times New Roman" pitchFamily="18" charset="0"/>
                      </a:endParaRPr>
                    </a:p>
                  </a:txBody>
                  <a:tcPr/>
                </a:tc>
              </a:tr>
              <a:tr h="370840">
                <a:tc>
                  <a:txBody>
                    <a:bodyPr/>
                    <a:lstStyle/>
                    <a:p>
                      <a:r>
                        <a:rPr kumimoji="0" lang="ru-RU" sz="1600" kern="1200" dirty="0" smtClean="0">
                          <a:solidFill>
                            <a:schemeClr val="dk1"/>
                          </a:solidFill>
                          <a:latin typeface="Times New Roman" pitchFamily="18" charset="0"/>
                          <a:ea typeface="+mn-ea"/>
                          <a:cs typeface="Times New Roman" pitchFamily="18" charset="0"/>
                        </a:rPr>
                        <a:t>на должностных лиц</a:t>
                      </a:r>
                      <a:endParaRPr lang="ru-RU" sz="1600" dirty="0">
                        <a:latin typeface="Times New Roman" pitchFamily="18" charset="0"/>
                        <a:cs typeface="Times New Roman" pitchFamily="18" charset="0"/>
                      </a:endParaRPr>
                    </a:p>
                  </a:txBody>
                  <a:tcPr/>
                </a:tc>
                <a:tc>
                  <a:txBody>
                    <a:bodyPr/>
                    <a:lstStyle/>
                    <a:p>
                      <a:pPr algn="ctr"/>
                      <a:r>
                        <a:rPr kumimoji="0" lang="ru-RU" sz="1600" kern="1200" dirty="0" smtClean="0">
                          <a:solidFill>
                            <a:schemeClr val="dk1"/>
                          </a:solidFill>
                          <a:latin typeface="Times New Roman" pitchFamily="18" charset="0"/>
                          <a:ea typeface="+mn-ea"/>
                          <a:cs typeface="Times New Roman" pitchFamily="18" charset="0"/>
                        </a:rPr>
                        <a:t>671 тыс. руб., 3,8% </a:t>
                      </a:r>
                      <a:endParaRPr lang="ru-RU" sz="1600" dirty="0">
                        <a:latin typeface="Times New Roman" pitchFamily="18" charset="0"/>
                        <a:cs typeface="Times New Roman" pitchFamily="18" charset="0"/>
                      </a:endParaRPr>
                    </a:p>
                  </a:txBody>
                  <a:tcPr/>
                </a:tc>
                <a:tc>
                  <a:txBody>
                    <a:bodyPr/>
                    <a:lstStyle/>
                    <a:p>
                      <a:pPr algn="ctr"/>
                      <a:r>
                        <a:rPr kumimoji="0" lang="ru-RU" sz="1600" kern="1200" dirty="0" smtClean="0">
                          <a:solidFill>
                            <a:schemeClr val="dk1"/>
                          </a:solidFill>
                          <a:latin typeface="Times New Roman" pitchFamily="18" charset="0"/>
                          <a:ea typeface="+mn-ea"/>
                          <a:cs typeface="Times New Roman" pitchFamily="18" charset="0"/>
                        </a:rPr>
                        <a:t>877 тыс. руб.,  3,6%</a:t>
                      </a:r>
                      <a:endParaRPr lang="ru-RU" sz="1600" dirty="0">
                        <a:latin typeface="Times New Roman" pitchFamily="18" charset="0"/>
                        <a:cs typeface="Times New Roman" pitchFamily="18" charset="0"/>
                      </a:endParaRPr>
                    </a:p>
                  </a:txBody>
                  <a:tcPr/>
                </a:tc>
              </a:tr>
              <a:tr h="370840">
                <a:tc>
                  <a:txBody>
                    <a:bodyPr/>
                    <a:lstStyle/>
                    <a:p>
                      <a:r>
                        <a:rPr kumimoji="0" lang="ru-RU" sz="1600" kern="1200" dirty="0" smtClean="0">
                          <a:solidFill>
                            <a:schemeClr val="dk1"/>
                          </a:solidFill>
                          <a:latin typeface="Times New Roman" pitchFamily="18" charset="0"/>
                          <a:ea typeface="+mn-ea"/>
                          <a:cs typeface="Times New Roman" pitchFamily="18" charset="0"/>
                        </a:rPr>
                        <a:t>на индивидуальных предпринимателей</a:t>
                      </a:r>
                      <a:endParaRPr lang="ru-RU" sz="1600" dirty="0">
                        <a:latin typeface="Times New Roman" pitchFamily="18" charset="0"/>
                        <a:cs typeface="Times New Roman" pitchFamily="18" charset="0"/>
                      </a:endParaRPr>
                    </a:p>
                  </a:txBody>
                  <a:tcPr/>
                </a:tc>
                <a:tc>
                  <a:txBody>
                    <a:bodyPr/>
                    <a:lstStyle/>
                    <a:p>
                      <a:pPr algn="ctr"/>
                      <a:r>
                        <a:rPr kumimoji="0" lang="ru-RU" sz="1600" kern="1200" dirty="0" smtClean="0">
                          <a:solidFill>
                            <a:schemeClr val="dk1"/>
                          </a:solidFill>
                          <a:latin typeface="Times New Roman" pitchFamily="18" charset="0"/>
                          <a:ea typeface="+mn-ea"/>
                          <a:cs typeface="Times New Roman" pitchFamily="18" charset="0"/>
                        </a:rPr>
                        <a:t>87 тыс. руб., менее 1%</a:t>
                      </a:r>
                      <a:endParaRPr lang="ru-RU" sz="1600" dirty="0">
                        <a:latin typeface="Times New Roman" pitchFamily="18" charset="0"/>
                        <a:cs typeface="Times New Roman" pitchFamily="18" charset="0"/>
                      </a:endParaRPr>
                    </a:p>
                  </a:txBody>
                  <a:tcPr/>
                </a:tc>
                <a:tc>
                  <a:txBody>
                    <a:bodyPr/>
                    <a:lstStyle/>
                    <a:p>
                      <a:pPr algn="ctr"/>
                      <a:r>
                        <a:rPr kumimoji="0" lang="ru-RU" sz="1600" kern="1200" dirty="0" smtClean="0">
                          <a:solidFill>
                            <a:schemeClr val="dk1"/>
                          </a:solidFill>
                          <a:latin typeface="Times New Roman" pitchFamily="18" charset="0"/>
                          <a:ea typeface="+mn-ea"/>
                          <a:cs typeface="Times New Roman" pitchFamily="18" charset="0"/>
                        </a:rPr>
                        <a:t>118 тыс. руб., менее 1%</a:t>
                      </a:r>
                      <a:endParaRPr lang="ru-RU" sz="1600" dirty="0">
                        <a:latin typeface="Times New Roman" pitchFamily="18" charset="0"/>
                        <a:cs typeface="Times New Roman" pitchFamily="18" charset="0"/>
                      </a:endParaRPr>
                    </a:p>
                  </a:txBody>
                  <a:tcPr/>
                </a:tc>
              </a:tr>
              <a:tr h="370840">
                <a:tc>
                  <a:txBody>
                    <a:bodyPr/>
                    <a:lstStyle/>
                    <a:p>
                      <a:r>
                        <a:rPr kumimoji="0" lang="ru-RU" sz="1600" kern="1200" dirty="0" smtClean="0">
                          <a:solidFill>
                            <a:schemeClr val="dk1"/>
                          </a:solidFill>
                          <a:latin typeface="Times New Roman" pitchFamily="18" charset="0"/>
                          <a:ea typeface="+mn-ea"/>
                          <a:cs typeface="Times New Roman" pitchFamily="18" charset="0"/>
                        </a:rPr>
                        <a:t>на физических лиц</a:t>
                      </a:r>
                      <a:endParaRPr lang="ru-RU" sz="1600" dirty="0">
                        <a:latin typeface="Times New Roman" pitchFamily="18" charset="0"/>
                        <a:cs typeface="Times New Roman" pitchFamily="18" charset="0"/>
                      </a:endParaRPr>
                    </a:p>
                  </a:txBody>
                  <a:tcPr/>
                </a:tc>
                <a:tc>
                  <a:txBody>
                    <a:bodyPr/>
                    <a:lstStyle/>
                    <a:p>
                      <a:pPr algn="ctr"/>
                      <a:r>
                        <a:rPr kumimoji="0" lang="ru-RU" sz="1600" kern="1200" dirty="0" smtClean="0">
                          <a:solidFill>
                            <a:schemeClr val="dk1"/>
                          </a:solidFill>
                          <a:latin typeface="Times New Roman" pitchFamily="18" charset="0"/>
                          <a:ea typeface="+mn-ea"/>
                          <a:cs typeface="Times New Roman" pitchFamily="18" charset="0"/>
                        </a:rPr>
                        <a:t>65 тыс. руб., мене 1%</a:t>
                      </a:r>
                      <a:endParaRPr lang="ru-RU" sz="1600" dirty="0">
                        <a:latin typeface="Times New Roman" pitchFamily="18" charset="0"/>
                        <a:cs typeface="Times New Roman" pitchFamily="18" charset="0"/>
                      </a:endParaRPr>
                    </a:p>
                  </a:txBody>
                  <a:tcPr/>
                </a:tc>
                <a:tc>
                  <a:txBody>
                    <a:bodyPr/>
                    <a:lstStyle/>
                    <a:p>
                      <a:pPr algn="ctr"/>
                      <a:r>
                        <a:rPr kumimoji="0" lang="ru-RU" sz="1600" kern="1200" smtClean="0">
                          <a:solidFill>
                            <a:schemeClr val="dk1"/>
                          </a:solidFill>
                          <a:latin typeface="Times New Roman" pitchFamily="18" charset="0"/>
                          <a:ea typeface="+mn-ea"/>
                          <a:cs typeface="Times New Roman" pitchFamily="18" charset="0"/>
                        </a:rPr>
                        <a:t>85 тыс. руб., менее 1%</a:t>
                      </a:r>
                      <a:endParaRPr lang="ru-RU" sz="1600" dirty="0">
                        <a:latin typeface="Times New Roman" pitchFamily="18" charset="0"/>
                        <a:cs typeface="Times New Roman" pitchFamily="18" charset="0"/>
                      </a:endParaRPr>
                    </a:p>
                  </a:txBody>
                  <a:tcPr/>
                </a:tc>
              </a:tr>
            </a:tbl>
          </a:graphicData>
        </a:graphic>
      </p:graphicFrame>
      <p:sp>
        <p:nvSpPr>
          <p:cNvPr id="5" name="TextBox 4"/>
          <p:cNvSpPr txBox="1"/>
          <p:nvPr/>
        </p:nvSpPr>
        <p:spPr>
          <a:xfrm>
            <a:off x="642910" y="4214818"/>
            <a:ext cx="8143932" cy="1015663"/>
          </a:xfrm>
          <a:prstGeom prst="rect">
            <a:avLst/>
          </a:prstGeom>
          <a:noFill/>
        </p:spPr>
        <p:txBody>
          <a:bodyPr wrap="square" rtlCol="0">
            <a:spAutoFit/>
          </a:bodyPr>
          <a:lstStyle/>
          <a:p>
            <a:r>
              <a:rPr lang="ru-RU" sz="1500" dirty="0" smtClean="0">
                <a:latin typeface="Times New Roman" pitchFamily="18" charset="0"/>
                <a:cs typeface="Times New Roman" pitchFamily="18" charset="0"/>
              </a:rPr>
              <a:t>     За 2019 год зафиксировано 12 случаев подачи заявлений в суд об оспаривании постановлений инспекции, из них 8 заявлений рассмотрено судом и только одно было удовлетворено, так как материалами дела не установлено наличие состава правонарушения в действиях лица, привлекаемого к административной ответственности.</a:t>
            </a:r>
            <a:endParaRPr lang="ru-RU" sz="1500" dirty="0">
              <a:latin typeface="Times New Roman" pitchFamily="18" charset="0"/>
              <a:cs typeface="Times New Roman" pitchFamily="18" charset="0"/>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653210"/>
          </a:xfrm>
        </p:spPr>
        <p:txBody>
          <a:bodyPr>
            <a:normAutofit/>
          </a:bodyPr>
          <a:lstStyle/>
          <a:p>
            <a:pPr algn="ctr"/>
            <a:r>
              <a:rPr lang="ru-RU" sz="1600" b="1" dirty="0" smtClean="0">
                <a:latin typeface="Times New Roman" pitchFamily="18" charset="0"/>
                <a:cs typeface="Times New Roman" pitchFamily="18" charset="0"/>
              </a:rPr>
              <a:t>Оценка тяжести нарушений обязательных требований и выбор</a:t>
            </a:r>
            <a:r>
              <a:rPr lang="ru-RU" sz="1600" dirty="0" smtClean="0">
                <a:latin typeface="Times New Roman" pitchFamily="18" charset="0"/>
                <a:cs typeface="Times New Roman" pitchFamily="18" charset="0"/>
              </a:rPr>
              <a:t/>
            </a:r>
            <a:br>
              <a:rPr lang="ru-RU" sz="1600"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ответственности, к которой привлекается виновное лицо</a:t>
            </a:r>
            <a:endParaRPr lang="ru-RU" sz="1600" dirty="0">
              <a:latin typeface="Times New Roman" pitchFamily="18" charset="0"/>
              <a:cs typeface="Times New Roman" pitchFamily="18" charset="0"/>
            </a:endParaRPr>
          </a:p>
        </p:txBody>
      </p:sp>
      <p:sp>
        <p:nvSpPr>
          <p:cNvPr id="3" name="Содержимое 2"/>
          <p:cNvSpPr>
            <a:spLocks noGrp="1"/>
          </p:cNvSpPr>
          <p:nvPr>
            <p:ph idx="1"/>
          </p:nvPr>
        </p:nvSpPr>
        <p:spPr>
          <a:xfrm>
            <a:off x="428596" y="1214422"/>
            <a:ext cx="8229600" cy="1064892"/>
          </a:xfrm>
        </p:spPr>
        <p:txBody>
          <a:bodyPr>
            <a:normAutofit/>
          </a:bodyPr>
          <a:lstStyle/>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При выборе вида наказания и меры ответственности за совершение</a:t>
            </a: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административного</a:t>
            </a: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правонарушения должностные лица инспекции</a:t>
            </a: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руководствуются положениями </a:t>
            </a:r>
            <a:r>
              <a:rPr lang="ru-RU" sz="1500" dirty="0" err="1" smtClean="0">
                <a:latin typeface="Times New Roman" pitchFamily="18" charset="0"/>
                <a:cs typeface="Times New Roman" pitchFamily="18" charset="0"/>
              </a:rPr>
              <a:t>КоАП</a:t>
            </a:r>
            <a:r>
              <a:rPr lang="ru-RU" sz="1500" dirty="0" smtClean="0">
                <a:latin typeface="Times New Roman" pitchFamily="18" charset="0"/>
                <a:cs typeface="Times New Roman" pitchFamily="18" charset="0"/>
              </a:rPr>
              <a:t> РФ: учитываются смягчающие и отягчающие административную ответственность обстоятельства, а также</a:t>
            </a: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возможность замены административного штрафа предупреждением.</a:t>
            </a:r>
            <a:endParaRPr lang="ru-RU" sz="1500" dirty="0">
              <a:latin typeface="Times New Roman" pitchFamily="18" charset="0"/>
              <a:cs typeface="Times New Roman" pitchFamily="18" charset="0"/>
            </a:endParaRPr>
          </a:p>
        </p:txBody>
      </p:sp>
      <p:sp>
        <p:nvSpPr>
          <p:cNvPr id="6" name="TextBox 5"/>
          <p:cNvSpPr txBox="1"/>
          <p:nvPr/>
        </p:nvSpPr>
        <p:spPr>
          <a:xfrm>
            <a:off x="500034" y="2500306"/>
            <a:ext cx="8072494" cy="707886"/>
          </a:xfrm>
          <a:prstGeom prst="rect">
            <a:avLst/>
          </a:prstGeom>
          <a:noFill/>
        </p:spPr>
        <p:txBody>
          <a:bodyPr wrap="square" rtlCol="0">
            <a:spAutoFit/>
          </a:bodyPr>
          <a:lstStyle/>
          <a:p>
            <a:pPr algn="ctr"/>
            <a:r>
              <a:rPr lang="ru-RU" sz="2000" b="1" dirty="0" smtClean="0">
                <a:latin typeface="Times New Roman" pitchFamily="18" charset="0"/>
                <a:cs typeface="Times New Roman" pitchFamily="18" charset="0"/>
              </a:rPr>
              <a:t>Правоприменительная практика</a:t>
            </a:r>
            <a:endParaRPr lang="ru-RU" sz="2000" dirty="0" smtClean="0">
              <a:latin typeface="Times New Roman" pitchFamily="18" charset="0"/>
              <a:cs typeface="Times New Roman" pitchFamily="18" charset="0"/>
            </a:endParaRPr>
          </a:p>
          <a:p>
            <a:pPr algn="ctr"/>
            <a:r>
              <a:rPr lang="ru-RU" sz="2000" b="1" dirty="0" smtClean="0">
                <a:latin typeface="Times New Roman" pitchFamily="18" charset="0"/>
                <a:cs typeface="Times New Roman" pitchFamily="18" charset="0"/>
              </a:rPr>
              <a:t>соблюдения обязательных требований</a:t>
            </a:r>
            <a:endParaRPr lang="ru-RU" sz="2000" dirty="0">
              <a:latin typeface="Times New Roman" pitchFamily="18" charset="0"/>
              <a:cs typeface="Times New Roman" pitchFamily="18" charset="0"/>
            </a:endParaRPr>
          </a:p>
        </p:txBody>
      </p:sp>
      <p:sp>
        <p:nvSpPr>
          <p:cNvPr id="7" name="TextBox 6"/>
          <p:cNvSpPr txBox="1"/>
          <p:nvPr/>
        </p:nvSpPr>
        <p:spPr>
          <a:xfrm>
            <a:off x="500034" y="3500438"/>
            <a:ext cx="8286808" cy="584775"/>
          </a:xfrm>
          <a:prstGeom prst="rect">
            <a:avLst/>
          </a:prstGeom>
          <a:noFill/>
        </p:spPr>
        <p:txBody>
          <a:bodyPr wrap="square" rtlCol="0">
            <a:spAutoFit/>
          </a:bodyPr>
          <a:lstStyle/>
          <a:p>
            <a:pPr algn="ctr"/>
            <a:r>
              <a:rPr lang="ru-RU" sz="1600" b="1" dirty="0" smtClean="0">
                <a:latin typeface="Times New Roman" pitchFamily="18" charset="0"/>
                <a:cs typeface="Times New Roman" pitchFamily="18" charset="0"/>
              </a:rPr>
              <a:t>Типичные нарушения обязательных требований и меры,</a:t>
            </a:r>
          </a:p>
          <a:p>
            <a:pPr algn="ctr"/>
            <a:r>
              <a:rPr lang="ru-RU" sz="1600" b="1" dirty="0" smtClean="0">
                <a:latin typeface="Times New Roman" pitchFamily="18" charset="0"/>
                <a:cs typeface="Times New Roman" pitchFamily="18" charset="0"/>
              </a:rPr>
              <a:t>принимаемые инспекцией</a:t>
            </a:r>
            <a:endParaRPr lang="ru-RU" sz="1600" b="1" dirty="0">
              <a:latin typeface="Times New Roman" pitchFamily="18" charset="0"/>
              <a:cs typeface="Times New Roman" pitchFamily="18" charset="0"/>
            </a:endParaRPr>
          </a:p>
        </p:txBody>
      </p:sp>
      <p:sp>
        <p:nvSpPr>
          <p:cNvPr id="8" name="TextBox 7"/>
          <p:cNvSpPr txBox="1"/>
          <p:nvPr/>
        </p:nvSpPr>
        <p:spPr>
          <a:xfrm>
            <a:off x="571472" y="4357694"/>
            <a:ext cx="8072494" cy="1523494"/>
          </a:xfrm>
          <a:prstGeom prst="rect">
            <a:avLst/>
          </a:prstGeom>
          <a:noFill/>
        </p:spPr>
        <p:txBody>
          <a:bodyPr wrap="square" rtlCol="0">
            <a:spAutoFit/>
          </a:bodyPr>
          <a:lstStyle/>
          <a:p>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По результатам обобщения и анализа правоприменительной практики в рамках осуществления регионального государственного строительного надзора за 2019 год инспекцией выявлен ряд наиболее часто встречающихся нарушений обязательных требований при строительстве, реконструкции объектов капитального строительства, проверка соблюдения которых является предметом регионального государственного строительного надзора.</a:t>
            </a:r>
          </a:p>
          <a:p>
            <a:endParaRPr lang="ru-RU"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500042"/>
            <a:ext cx="8229600" cy="428628"/>
          </a:xfrm>
        </p:spPr>
        <p:txBody>
          <a:bodyPr>
            <a:normAutofit/>
          </a:bodyPr>
          <a:lstStyle/>
          <a:p>
            <a:pPr algn="ctr"/>
            <a:r>
              <a:rPr lang="ru-RU" sz="1600" b="1" dirty="0" smtClean="0">
                <a:latin typeface="Times New Roman" pitchFamily="18" charset="0"/>
                <a:cs typeface="Times New Roman" pitchFamily="18" charset="0"/>
              </a:rPr>
              <a:t>Типичные нарушения обязательных требований проектной документации:</a:t>
            </a:r>
            <a:endParaRPr lang="ru-RU" sz="1600" dirty="0">
              <a:latin typeface="Times New Roman" pitchFamily="18" charset="0"/>
              <a:cs typeface="Times New Roman" pitchFamily="18" charset="0"/>
            </a:endParaRPr>
          </a:p>
        </p:txBody>
      </p:sp>
      <p:sp>
        <p:nvSpPr>
          <p:cNvPr id="3" name="Содержимое 2"/>
          <p:cNvSpPr>
            <a:spLocks noGrp="1"/>
          </p:cNvSpPr>
          <p:nvPr>
            <p:ph idx="1"/>
          </p:nvPr>
        </p:nvSpPr>
        <p:spPr>
          <a:xfrm>
            <a:off x="500034" y="1428736"/>
            <a:ext cx="8229600" cy="4389120"/>
          </a:xfrm>
        </p:spPr>
        <p:txBody>
          <a:bodyPr>
            <a:normAutofit lnSpcReduction="10000"/>
          </a:bodyPr>
          <a:lstStyle/>
          <a:p>
            <a:pPr marL="0">
              <a:buNone/>
            </a:pPr>
            <a:r>
              <a:rPr lang="en-US" sz="1500" dirty="0" smtClean="0">
                <a:latin typeface="Times New Roman" pitchFamily="18" charset="0"/>
                <a:cs typeface="Times New Roman" pitchFamily="18" charset="0"/>
              </a:rPr>
              <a:t>1. </a:t>
            </a:r>
            <a:r>
              <a:rPr lang="ru-RU" sz="1500" dirty="0" smtClean="0">
                <a:latin typeface="Times New Roman" pitchFamily="18" charset="0"/>
                <a:cs typeface="Times New Roman" pitchFamily="18" charset="0"/>
              </a:rPr>
              <a:t>У въездов на строительную площадку не установлены (не вывешены) планы с нанесенными строящимися основными и вспомогательными зданиями и сооружениями, въездами, подъездами, местонахождением </a:t>
            </a:r>
            <a:r>
              <a:rPr lang="ru-RU" sz="1500" dirty="0" err="1" smtClean="0">
                <a:latin typeface="Times New Roman" pitchFamily="18" charset="0"/>
                <a:cs typeface="Times New Roman" pitchFamily="18" charset="0"/>
              </a:rPr>
              <a:t>водо</a:t>
            </a: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источников, средств пожаротушения и связи.</a:t>
            </a:r>
          </a:p>
          <a:p>
            <a:pPr marL="0">
              <a:buNone/>
            </a:pPr>
            <a:r>
              <a:rPr lang="ru-RU" sz="1500" dirty="0" smtClean="0">
                <a:latin typeface="Times New Roman" pitchFamily="18" charset="0"/>
                <a:cs typeface="Times New Roman" pitchFamily="18" charset="0"/>
              </a:rPr>
              <a:t>2. Входы в строящиеся здание не защищены сверху защитным козырьком; защитный козырек ненадежно закреплен; и т.п. </a:t>
            </a:r>
          </a:p>
          <a:p>
            <a:pPr marL="0">
              <a:buNone/>
            </a:pPr>
            <a:r>
              <a:rPr lang="ru-RU" sz="1500" dirty="0" smtClean="0">
                <a:latin typeface="Times New Roman" pitchFamily="18" charset="0"/>
                <a:cs typeface="Times New Roman" pitchFamily="18" charset="0"/>
              </a:rPr>
              <a:t>3. На установленных лестничных маршах отсутствуют ограждения.</a:t>
            </a:r>
          </a:p>
          <a:p>
            <a:pPr marL="0">
              <a:buNone/>
            </a:pPr>
            <a:r>
              <a:rPr lang="ru-RU" sz="1500" dirty="0" smtClean="0">
                <a:latin typeface="Times New Roman" pitchFamily="18" charset="0"/>
                <a:cs typeface="Times New Roman" pitchFamily="18" charset="0"/>
              </a:rPr>
              <a:t>4. Перед началом производства земляных работ не обеспечен отвод поверхностных и подземных вод с помощью временных или постоянных устройств, в результате происходит намокание материалов, изделий, конструкций.</a:t>
            </a:r>
          </a:p>
          <a:p>
            <a:pPr marL="0">
              <a:buNone/>
            </a:pPr>
            <a:r>
              <a:rPr lang="ru-RU" sz="1500" dirty="0" smtClean="0">
                <a:latin typeface="Times New Roman" pitchFamily="18" charset="0"/>
                <a:cs typeface="Times New Roman" pitchFamily="18" charset="0"/>
              </a:rPr>
              <a:t>5. Жилые помещения квартир не оборудованы автономными дымовыми оптико-электронными пожарными из</a:t>
            </a: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вещателями типа ИП 212-69.</a:t>
            </a:r>
          </a:p>
          <a:p>
            <a:pPr marL="0">
              <a:buNone/>
            </a:pPr>
            <a:r>
              <a:rPr lang="ru-RU" sz="1500" dirty="0" smtClean="0">
                <a:latin typeface="Times New Roman" pitchFamily="18" charset="0"/>
                <a:cs typeface="Times New Roman" pitchFamily="18" charset="0"/>
              </a:rPr>
              <a:t>6. Места прохода проводов кабелей через стены, междуэтажные перекрытия не выполнены в стальных трубах и не имеют уплотнения в соответствии с ГОСТ Р 53310-2009. Зазоры между кабелями и трубой не заделаны легко</a:t>
            </a: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удаляемой массой из негорючих материалов, обеспечивающих требуемый предел огнестойкости самой конструкции.</a:t>
            </a:r>
          </a:p>
          <a:p>
            <a:pPr marL="0">
              <a:buNone/>
            </a:pPr>
            <a:r>
              <a:rPr lang="ru-RU" sz="1500" dirty="0" smtClean="0">
                <a:latin typeface="Times New Roman" pitchFamily="18" charset="0"/>
                <a:cs typeface="Times New Roman" pitchFamily="18" charset="0"/>
              </a:rPr>
              <a:t>7. На радиаторах отопления не установлены регулирующие краны с термостатическими головками.</a:t>
            </a:r>
          </a:p>
          <a:p>
            <a:pPr marL="0">
              <a:buNone/>
            </a:pPr>
            <a:r>
              <a:rPr lang="ru-RU" sz="1500" dirty="0" smtClean="0">
                <a:latin typeface="Times New Roman" pitchFamily="18" charset="0"/>
                <a:cs typeface="Times New Roman" pitchFamily="18" charset="0"/>
              </a:rPr>
              <a:t>8. Не выполнена временная дорога из плит дорожных с разворотной площадкой.</a:t>
            </a:r>
            <a:endParaRPr lang="ru-RU" sz="1500" dirty="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 name="Подзаголовок 2"/>
          <p:cNvSpPr>
            <a:spLocks noGrp="1"/>
          </p:cNvSpPr>
          <p:nvPr>
            <p:ph type="subTitle" idx="1"/>
          </p:nvPr>
        </p:nvSpPr>
        <p:spPr>
          <a:xfrm>
            <a:off x="571472" y="285728"/>
            <a:ext cx="7854696" cy="571504"/>
          </a:xfrm>
        </p:spPr>
        <p:txBody>
          <a:bodyPr>
            <a:normAutofit fontScale="92500" lnSpcReduction="20000"/>
          </a:bodyPr>
          <a:lstStyle/>
          <a:p>
            <a:pPr algn="ctr"/>
            <a:r>
              <a:rPr lang="ru-RU" sz="2000" b="1" dirty="0" smtClean="0">
                <a:latin typeface="Times New Roman" pitchFamily="18" charset="0"/>
                <a:cs typeface="Times New Roman" pitchFamily="18" charset="0"/>
              </a:rPr>
              <a:t>Правоприменительная практика при осуществлении регионального государственного строительного надзора</a:t>
            </a:r>
            <a:endParaRPr lang="en-US" sz="2000" b="1" dirty="0" smtClean="0">
              <a:latin typeface="Times New Roman" pitchFamily="18" charset="0"/>
              <a:cs typeface="Times New Roman" pitchFamily="18" charset="0"/>
            </a:endParaRPr>
          </a:p>
          <a:p>
            <a:pPr algn="ctr"/>
            <a:endParaRPr lang="en-US" sz="1600" b="1" dirty="0" smtClean="0">
              <a:latin typeface="Times New Roman" pitchFamily="18" charset="0"/>
              <a:cs typeface="Times New Roman" pitchFamily="18" charset="0"/>
            </a:endParaRPr>
          </a:p>
        </p:txBody>
      </p:sp>
      <p:sp>
        <p:nvSpPr>
          <p:cNvPr id="14" name="Скругленный прямоугольник 13"/>
          <p:cNvSpPr/>
          <p:nvPr/>
        </p:nvSpPr>
        <p:spPr>
          <a:xfrm>
            <a:off x="142844" y="1785926"/>
            <a:ext cx="7072362" cy="28575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600" dirty="0" smtClean="0"/>
              <a:t>1</a:t>
            </a:r>
            <a:r>
              <a:rPr lang="en-US" sz="1200" dirty="0" smtClean="0"/>
              <a:t>. </a:t>
            </a:r>
            <a:r>
              <a:rPr lang="ru-RU" sz="1200" dirty="0" smtClean="0"/>
              <a:t>Проверки проводятся без формирования ежегодного плана проведения плановых проверок</a:t>
            </a:r>
            <a:endParaRPr lang="ru-RU" sz="1200" dirty="0"/>
          </a:p>
        </p:txBody>
      </p:sp>
      <p:sp>
        <p:nvSpPr>
          <p:cNvPr id="15" name="Скругленный прямоугольник 14"/>
          <p:cNvSpPr/>
          <p:nvPr/>
        </p:nvSpPr>
        <p:spPr>
          <a:xfrm>
            <a:off x="142844" y="2285992"/>
            <a:ext cx="1571636" cy="442913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100" dirty="0" smtClean="0"/>
              <a:t>2. </a:t>
            </a:r>
            <a:r>
              <a:rPr lang="ru-RU" sz="1100" dirty="0" smtClean="0"/>
              <a:t>Проверки проводятся на основании направленных в орган государственного строительного надзора (далее – ОГСН)</a:t>
            </a:r>
            <a:endParaRPr lang="ru-RU" sz="1100" dirty="0"/>
          </a:p>
        </p:txBody>
      </p:sp>
      <p:sp>
        <p:nvSpPr>
          <p:cNvPr id="16" name="Скругленный прямоугольник 15"/>
          <p:cNvSpPr/>
          <p:nvPr/>
        </p:nvSpPr>
        <p:spPr>
          <a:xfrm>
            <a:off x="2000231" y="2204864"/>
            <a:ext cx="1678793" cy="10744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100" dirty="0" smtClean="0"/>
              <a:t>а) извещений от застройщика (заказчика) или лица, осуществляющего строительство:</a:t>
            </a:r>
          </a:p>
        </p:txBody>
      </p:sp>
      <p:sp>
        <p:nvSpPr>
          <p:cNvPr id="17" name="Скругленный прямоугольник 16"/>
          <p:cNvSpPr/>
          <p:nvPr/>
        </p:nvSpPr>
        <p:spPr>
          <a:xfrm>
            <a:off x="3995936" y="2285992"/>
            <a:ext cx="4968552" cy="993292"/>
          </a:xfrm>
          <a:prstGeom prst="roundRect">
            <a:avLst>
              <a:gd name="adj" fmla="val 21577"/>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buFontTx/>
              <a:buChar char="-"/>
            </a:pPr>
            <a:r>
              <a:rPr lang="ru-RU" sz="1100" dirty="0" smtClean="0"/>
              <a:t> направленного в соответствии с частями 5 и 6 статьи 52 Градостроительного кодекса Российской Федерации (далее - </a:t>
            </a:r>
            <a:r>
              <a:rPr lang="ru-RU" sz="1100" dirty="0" err="1" smtClean="0"/>
              <a:t>ГрК</a:t>
            </a:r>
            <a:r>
              <a:rPr lang="ru-RU" sz="1100" dirty="0" smtClean="0"/>
              <a:t> РФ)</a:t>
            </a:r>
          </a:p>
          <a:p>
            <a:pPr>
              <a:buFontTx/>
              <a:buChar char="-"/>
            </a:pPr>
            <a:r>
              <a:rPr lang="ru-RU" sz="1100" dirty="0" smtClean="0"/>
              <a:t> об устранении нарушений</a:t>
            </a:r>
          </a:p>
          <a:p>
            <a:pPr>
              <a:buFontTx/>
              <a:buChar char="-"/>
            </a:pPr>
            <a:r>
              <a:rPr lang="ru-RU" sz="1100" dirty="0" smtClean="0"/>
              <a:t> об окончании строительства</a:t>
            </a:r>
            <a:endParaRPr lang="ru-RU" sz="1100" dirty="0"/>
          </a:p>
        </p:txBody>
      </p:sp>
      <p:sp>
        <p:nvSpPr>
          <p:cNvPr id="20" name="Скругленный прямоугольник 19"/>
          <p:cNvSpPr/>
          <p:nvPr/>
        </p:nvSpPr>
        <p:spPr>
          <a:xfrm>
            <a:off x="1949354" y="3356992"/>
            <a:ext cx="7015134" cy="216024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100" dirty="0" smtClean="0"/>
              <a:t>б) обращений и заявлений граждан, в том числе индивидуальных предпринимателей (далее – ИП), юридических лиц (далее – ЮЛ), включая извещения, направляемые лицами, осуществляющими строительство в соответствии с частью 3 статьи 53 </a:t>
            </a:r>
            <a:r>
              <a:rPr lang="ru-RU" sz="1100" dirty="0" err="1" smtClean="0"/>
              <a:t>ГрК</a:t>
            </a:r>
            <a:r>
              <a:rPr lang="ru-RU" sz="1100" dirty="0" smtClean="0"/>
              <a:t> РФ, информации от органов государственной власти (далее – ОГВ), (должностных лиц органа государственного надзора (далее – ОГН), органов местного самоуправления (</a:t>
            </a:r>
            <a:r>
              <a:rPr lang="ru-RU" sz="1200" dirty="0" smtClean="0"/>
              <a:t>далее</a:t>
            </a:r>
            <a:r>
              <a:rPr lang="ru-RU" sz="1100" dirty="0" smtClean="0"/>
              <a:t> – ОМСУ), включая извещения, направляемые лицами, осуществляющими строительство в соответствии с частью 3 статьи 53 </a:t>
            </a:r>
            <a:r>
              <a:rPr lang="ru-RU" sz="1100" dirty="0" err="1" smtClean="0"/>
              <a:t>ГрК</a:t>
            </a:r>
            <a:r>
              <a:rPr lang="ru-RU" sz="1100" dirty="0" smtClean="0"/>
              <a:t> РФ, из средств массовой информации о фактах произошедшей аварии, нарушений технических регламентов, иных нормативных правовых актов и проектной документации при выполнении работ в процессе строительства, реконструкции объекта капитального строительства, в том числе нарушений обязательных требований к применяемым строительным материалам, если такие нарушения создают угрозу причинения вреда жизни, здоровью людей, окружающей среде, безопасности государства, имуществу физических и юридических лиц, государственному или муниципальному имуществу либо повлекли причинение такого вреда</a:t>
            </a:r>
            <a:endParaRPr lang="ru-RU" sz="1000" dirty="0" smtClean="0"/>
          </a:p>
        </p:txBody>
      </p:sp>
      <p:sp>
        <p:nvSpPr>
          <p:cNvPr id="21" name="Скругленный прямоугольник 20"/>
          <p:cNvSpPr/>
          <p:nvPr/>
        </p:nvSpPr>
        <p:spPr>
          <a:xfrm>
            <a:off x="2000232" y="5643578"/>
            <a:ext cx="6964256" cy="107154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100" dirty="0" smtClean="0"/>
              <a:t>в) обращений и заявлений граждан, в том числе ИП, ЮЛ, информации от ОГВ (должностных лиц ОГН), ОМСУ, из средств массовой информации о фактах привлечения денежных средств граждан для долевого строительства многоквартирных домов и (или) иных объектов недвижимости в нарушение законодательства об участии в долевом строительстве многоквартирных домов и (или) иных объектов недвижимости</a:t>
            </a:r>
            <a:endParaRPr lang="ru-RU" sz="1000" dirty="0" smtClean="0"/>
          </a:p>
        </p:txBody>
      </p:sp>
      <p:sp>
        <p:nvSpPr>
          <p:cNvPr id="23" name="TextBox 22"/>
          <p:cNvSpPr txBox="1"/>
          <p:nvPr/>
        </p:nvSpPr>
        <p:spPr>
          <a:xfrm>
            <a:off x="428596" y="857232"/>
            <a:ext cx="8215370" cy="830997"/>
          </a:xfrm>
          <a:prstGeom prst="rect">
            <a:avLst/>
          </a:prstGeom>
          <a:noFill/>
        </p:spPr>
        <p:txBody>
          <a:bodyPr wrap="square" rtlCol="0">
            <a:spAutoFit/>
          </a:bodyPr>
          <a:lstStyle/>
          <a:p>
            <a:pPr algn="ctr"/>
            <a:r>
              <a:rPr lang="ru-RU" sz="1600" b="1" dirty="0" smtClean="0">
                <a:latin typeface="Times New Roman" pitchFamily="18" charset="0"/>
                <a:cs typeface="Times New Roman" pitchFamily="18" charset="0"/>
              </a:rPr>
              <a:t>Основания для проведения внеплановых проверок, согласование проведения внеплановых выездных проверок с прокуратурой Новосибирской области в установленных законом случаях</a:t>
            </a:r>
            <a:endParaRPr lang="ru-RU" sz="1600" dirty="0">
              <a:latin typeface="Times New Roman" pitchFamily="18" charset="0"/>
              <a:cs typeface="Times New Roman" pitchFamily="18" charset="0"/>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357166"/>
            <a:ext cx="8229600" cy="500066"/>
          </a:xfrm>
        </p:spPr>
        <p:txBody>
          <a:bodyPr>
            <a:noAutofit/>
          </a:bodyPr>
          <a:lstStyle/>
          <a:p>
            <a:pPr algn="ctr"/>
            <a:r>
              <a:rPr lang="ru-RU" sz="1600" b="1" dirty="0" smtClean="0">
                <a:latin typeface="Times New Roman" pitchFamily="18" charset="0"/>
                <a:cs typeface="Times New Roman" pitchFamily="18" charset="0"/>
              </a:rPr>
              <a:t>Типичные нарушения обязательных требований:</a:t>
            </a:r>
            <a:r>
              <a:rPr lang="ru-RU" sz="1600" dirty="0" smtClean="0"/>
              <a:t/>
            </a:r>
            <a:br>
              <a:rPr lang="ru-RU" sz="1600" dirty="0" smtClean="0"/>
            </a:br>
            <a:endParaRPr lang="ru-RU" sz="1600" dirty="0"/>
          </a:p>
        </p:txBody>
      </p:sp>
      <p:sp>
        <p:nvSpPr>
          <p:cNvPr id="3" name="Содержимое 2"/>
          <p:cNvSpPr>
            <a:spLocks noGrp="1"/>
          </p:cNvSpPr>
          <p:nvPr>
            <p:ph idx="1"/>
          </p:nvPr>
        </p:nvSpPr>
        <p:spPr>
          <a:xfrm>
            <a:off x="285720" y="714356"/>
            <a:ext cx="8643998" cy="5786478"/>
          </a:xfrm>
        </p:spPr>
        <p:txBody>
          <a:bodyPr>
            <a:noAutofit/>
          </a:bodyPr>
          <a:lstStyle/>
          <a:p>
            <a:pPr marL="0">
              <a:buNone/>
            </a:pPr>
            <a:r>
              <a:rPr lang="en-US" sz="1500" dirty="0" smtClean="0">
                <a:latin typeface="Times New Roman" pitchFamily="18" charset="0"/>
                <a:cs typeface="Times New Roman" pitchFamily="18" charset="0"/>
              </a:rPr>
              <a:t>     1. </a:t>
            </a:r>
            <a:r>
              <a:rPr lang="ru-RU" sz="1500" dirty="0" smtClean="0">
                <a:latin typeface="Times New Roman" pitchFamily="18" charset="0"/>
                <a:cs typeface="Times New Roman" pitchFamily="18" charset="0"/>
              </a:rPr>
              <a:t>Не представлены акты разбивки осей объекта капитального строительства на местности в нарушение части 6 статьи 52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и требований пункта 5.2 Требований к составу и порядку ведения исполнительной документации при строительстве, реконструкции, капитальном ремонте объектов капитального строительства и требований, предъявляемых к актам освидетельствования работ, конструкций, участков сетей инженерно-технического обеспечения, утверждённых Приказом </a:t>
            </a:r>
            <a:r>
              <a:rPr lang="ru-RU" sz="1500" dirty="0" err="1" smtClean="0">
                <a:latin typeface="Times New Roman" pitchFamily="18" charset="0"/>
                <a:cs typeface="Times New Roman" pitchFamily="18" charset="0"/>
              </a:rPr>
              <a:t>Ростехнадзора</a:t>
            </a:r>
            <a:r>
              <a:rPr lang="ru-RU" sz="1500" dirty="0" smtClean="0">
                <a:latin typeface="Times New Roman" pitchFamily="18" charset="0"/>
                <a:cs typeface="Times New Roman" pitchFamily="18" charset="0"/>
              </a:rPr>
              <a:t> от 26.12.2006 № 1128 (далее – приказ </a:t>
            </a:r>
            <a:r>
              <a:rPr lang="ru-RU" sz="1500" dirty="0" err="1" smtClean="0">
                <a:latin typeface="Times New Roman" pitchFamily="18" charset="0"/>
                <a:cs typeface="Times New Roman" pitchFamily="18" charset="0"/>
              </a:rPr>
              <a:t>Ростехнадзора</a:t>
            </a:r>
            <a:r>
              <a:rPr lang="ru-RU" sz="1500" dirty="0" smtClean="0">
                <a:latin typeface="Times New Roman" pitchFamily="18" charset="0"/>
                <a:cs typeface="Times New Roman" pitchFamily="18" charset="0"/>
              </a:rPr>
              <a:t> от26.12.2006 № 1128).</a:t>
            </a: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2. Не представлены акты освидетельствования скрытых работ в нарушение части 6 статьи 52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и требований пункта5.3 приказа </a:t>
            </a:r>
            <a:r>
              <a:rPr lang="ru-RU" sz="1500" dirty="0" err="1" smtClean="0">
                <a:latin typeface="Times New Roman" pitchFamily="18" charset="0"/>
                <a:cs typeface="Times New Roman" pitchFamily="18" charset="0"/>
              </a:rPr>
              <a:t>Ростехнадзора</a:t>
            </a:r>
            <a:r>
              <a:rPr lang="ru-RU" sz="1500" dirty="0" smtClean="0">
                <a:latin typeface="Times New Roman" pitchFamily="18" charset="0"/>
                <a:cs typeface="Times New Roman" pitchFamily="18" charset="0"/>
              </a:rPr>
              <a:t> от 26.12.2006 № 1128.</a:t>
            </a: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3. Не представлены акты освидетельствования ответственных конструкций</a:t>
            </a:r>
          </a:p>
          <a:p>
            <a:pPr marL="0">
              <a:buNone/>
            </a:pPr>
            <a:r>
              <a:rPr lang="ru-RU" sz="1500" dirty="0" smtClean="0">
                <a:latin typeface="Times New Roman" pitchFamily="18" charset="0"/>
                <a:cs typeface="Times New Roman" pitchFamily="18" charset="0"/>
              </a:rPr>
              <a:t>в нарушение части 6 статьи 52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и требований пункта5.4приказа </a:t>
            </a:r>
            <a:r>
              <a:rPr lang="ru-RU" sz="1500" dirty="0" err="1" smtClean="0">
                <a:latin typeface="Times New Roman" pitchFamily="18" charset="0"/>
                <a:cs typeface="Times New Roman" pitchFamily="18" charset="0"/>
              </a:rPr>
              <a:t>Ростехнадзора</a:t>
            </a:r>
            <a:r>
              <a:rPr lang="ru-RU" sz="1500" dirty="0" smtClean="0">
                <a:latin typeface="Times New Roman" pitchFamily="18" charset="0"/>
                <a:cs typeface="Times New Roman" pitchFamily="18" charset="0"/>
              </a:rPr>
              <a:t> от 26.12.2006 № 1128.</a:t>
            </a: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4. Не представлены акты освидетельствования участков сетей инженерно-технического обеспечения в нарушение части 6 статьи 52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и требований пункта5.5приказа </a:t>
            </a:r>
            <a:r>
              <a:rPr lang="ru-RU" sz="1500" dirty="0" err="1" smtClean="0">
                <a:latin typeface="Times New Roman" pitchFamily="18" charset="0"/>
                <a:cs typeface="Times New Roman" pitchFamily="18" charset="0"/>
              </a:rPr>
              <a:t>Ростехнадзора</a:t>
            </a:r>
            <a:r>
              <a:rPr lang="ru-RU" sz="1500" dirty="0" smtClean="0">
                <a:latin typeface="Times New Roman" pitchFamily="18" charset="0"/>
                <a:cs typeface="Times New Roman" pitchFamily="18" charset="0"/>
              </a:rPr>
              <a:t> от 26.12.2006 № 1128.</a:t>
            </a: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5. Не должным образом проводится: </a:t>
            </a: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 осуществление функций строительного контроля при строительстве, реконструкции </a:t>
            </a:r>
            <a:r>
              <a:rPr lang="en-US" sz="1500" dirty="0" smtClean="0">
                <a:latin typeface="Times New Roman" pitchFamily="18" charset="0"/>
                <a:cs typeface="Times New Roman" pitchFamily="18" charset="0"/>
              </a:rPr>
              <a:t>  </a:t>
            </a: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объектов капитального строительства, а так же освидетельствование скрытых работ и </a:t>
            </a:r>
            <a:endParaRPr lang="en-US" sz="1500" dirty="0" smtClean="0">
              <a:latin typeface="Times New Roman" pitchFamily="18" charset="0"/>
              <a:cs typeface="Times New Roman" pitchFamily="18" charset="0"/>
            </a:endParaRP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освидетельствование ответственных конструкций проводится неуполномоченными лицами </a:t>
            </a:r>
            <a:endParaRPr lang="en-US" sz="1500" dirty="0" smtClean="0">
              <a:latin typeface="Times New Roman" pitchFamily="18" charset="0"/>
              <a:cs typeface="Times New Roman" pitchFamily="18" charset="0"/>
            </a:endParaRP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в нарушение требований части 2 статьи 52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статьи 53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a:t>
            </a: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 выполнение последующих работ до завершения процедуры освидетельствования скрытых работ;</a:t>
            </a: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 выполнение работ до составления акта об устранении нарушений, выявленных при проведении</a:t>
            </a:r>
            <a:endParaRPr lang="en-US" sz="1500" dirty="0" smtClean="0">
              <a:latin typeface="Times New Roman" pitchFamily="18" charset="0"/>
              <a:cs typeface="Times New Roman" pitchFamily="18" charset="0"/>
            </a:endParaRP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 </a:t>
            </a: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строительного контроля.</a:t>
            </a:r>
            <a:endParaRPr lang="ru-RU" sz="1500" dirty="0">
              <a:latin typeface="Times New Roman" pitchFamily="18" charset="0"/>
              <a:cs typeface="Times New Roman" pitchFamily="18" charset="0"/>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357158" y="142852"/>
            <a:ext cx="8229600" cy="428628"/>
          </a:xfrm>
        </p:spPr>
        <p:txBody>
          <a:bodyPr>
            <a:normAutofit/>
          </a:bodyPr>
          <a:lstStyle/>
          <a:p>
            <a:pPr algn="ctr"/>
            <a:r>
              <a:rPr lang="ru-RU" sz="2000" b="1" dirty="0" smtClean="0">
                <a:latin typeface="Times New Roman" pitchFamily="18" charset="0"/>
                <a:cs typeface="Times New Roman" pitchFamily="18" charset="0"/>
              </a:rPr>
              <a:t>Необходимые меры в целях недопущения нарушений:</a:t>
            </a:r>
            <a:endParaRPr lang="ru-RU" sz="2000" dirty="0">
              <a:latin typeface="Times New Roman" pitchFamily="18" charset="0"/>
              <a:cs typeface="Times New Roman" pitchFamily="18" charset="0"/>
            </a:endParaRPr>
          </a:p>
        </p:txBody>
      </p:sp>
      <p:sp>
        <p:nvSpPr>
          <p:cNvPr id="3" name="Содержимое 2"/>
          <p:cNvSpPr>
            <a:spLocks noGrp="1"/>
          </p:cNvSpPr>
          <p:nvPr>
            <p:ph idx="1"/>
          </p:nvPr>
        </p:nvSpPr>
        <p:spPr>
          <a:xfrm>
            <a:off x="500034" y="857232"/>
            <a:ext cx="8215370" cy="5643602"/>
          </a:xfrm>
        </p:spPr>
        <p:txBody>
          <a:bodyPr>
            <a:noAutofit/>
          </a:bodyPr>
          <a:lstStyle/>
          <a:p>
            <a:pPr marL="0" algn="just"/>
            <a:r>
              <a:rPr lang="ru-RU" sz="1500" dirty="0" smtClean="0">
                <a:latin typeface="Times New Roman" pitchFamily="18" charset="0"/>
                <a:cs typeface="Times New Roman" pitchFamily="18" charset="0"/>
              </a:rPr>
              <a:t>В целях недопущения возникновения нарушений обязательных требований, необходимо осуществлять работы по строительству, реконструкции объектов капитального строительства в соответствии с утвержденной проектной документацией, не допускать применений проектной документации, в которую внесены изменения по замене строительных материалов и отдельных элементов в несущих конструкциях без проведения экспертизы проектной документации, за исключений изменений, не затрагивающих замену отдельных элементов несущих конструкций на аналогичные или иные улучшающие показатели таких конструкций согласно пункту 3.8 статьи 49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a:t>
            </a:r>
          </a:p>
          <a:p>
            <a:pPr marL="0" algn="just"/>
            <a:r>
              <a:rPr lang="ru-RU" sz="1500" dirty="0" smtClean="0">
                <a:latin typeface="Times New Roman" pitchFamily="18" charset="0"/>
                <a:cs typeface="Times New Roman" pitchFamily="18" charset="0"/>
              </a:rPr>
              <a:t>Осуществлять контроль качества, включающий в себя входной, операционный и приемочный контроль.</a:t>
            </a:r>
          </a:p>
          <a:p>
            <a:pPr marL="0" algn="just"/>
            <a:r>
              <a:rPr lang="ru-RU" sz="1500" dirty="0" smtClean="0">
                <a:latin typeface="Times New Roman" pitchFamily="18" charset="0"/>
                <a:cs typeface="Times New Roman" pitchFamily="18" charset="0"/>
              </a:rPr>
              <a:t>При поступлении на строительную площадку строительных материалов, изделий и конструкций необходимо провести осмотр на соответствие установленным требованиям, в том числе требованиям проекта.</a:t>
            </a:r>
          </a:p>
          <a:p>
            <a:pPr marL="0" algn="just"/>
            <a:r>
              <a:rPr lang="ru-RU" sz="1500" dirty="0" smtClean="0">
                <a:latin typeface="Times New Roman" pitchFamily="18" charset="0"/>
                <a:cs typeface="Times New Roman" pitchFamily="18" charset="0"/>
              </a:rPr>
              <a:t>Осуществлять контроль за своевременным ведением исполнительной документации в соответствии с приказом</a:t>
            </a:r>
            <a:r>
              <a:rPr lang="en-US" sz="1500" dirty="0" smtClean="0">
                <a:latin typeface="Times New Roman" pitchFamily="18" charset="0"/>
                <a:cs typeface="Times New Roman" pitchFamily="18" charset="0"/>
              </a:rPr>
              <a:t> </a:t>
            </a:r>
            <a:r>
              <a:rPr lang="ru-RU" sz="1500" dirty="0" err="1" smtClean="0">
                <a:latin typeface="Times New Roman" pitchFamily="18" charset="0"/>
                <a:cs typeface="Times New Roman" pitchFamily="18" charset="0"/>
              </a:rPr>
              <a:t>Ростехнадзора</a:t>
            </a:r>
            <a:r>
              <a:rPr lang="ru-RU" sz="1500" dirty="0" smtClean="0">
                <a:latin typeface="Times New Roman" pitchFamily="18" charset="0"/>
                <a:cs typeface="Times New Roman" pitchFamily="18" charset="0"/>
              </a:rPr>
              <a:t> от 26.12.2006 № 1129 «Об утверждении и введении в действие Порядка проведения проверок при осуществлении государственного строительного надзора и выдачи заключений о соответствии построенных, реконструированных, отремонтированных объектов капитального строительства требованиям технических регламентов (норм и правил), иных нормативных правовых актов, проектной документации», статьей 52ГрК РФ и до завершения процедуры освидетельствования скрытых работ не допускать выполнение последующих работ.</a:t>
            </a: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857232"/>
            <a:ext cx="8215370" cy="3857652"/>
          </a:xfrm>
        </p:spPr>
        <p:txBody>
          <a:bodyPr>
            <a:normAutofit/>
          </a:bodyPr>
          <a:lstStyle/>
          <a:p>
            <a:pPr marL="0" algn="just"/>
            <a:r>
              <a:rPr lang="ru-RU" sz="1500" dirty="0" smtClean="0">
                <a:latin typeface="Times New Roman" pitchFamily="18" charset="0"/>
                <a:cs typeface="Times New Roman" pitchFamily="18" charset="0"/>
              </a:rPr>
              <a:t>Обеспечивать устранение выявленных нарушений и не допускать продолжение выполнения работ до составления актов об устранении выявленных нарушений согласно части 6 статьи 52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a:t>
            </a:r>
          </a:p>
          <a:p>
            <a:pPr marL="0" algn="just"/>
            <a:r>
              <a:rPr lang="ru-RU" sz="1500" dirty="0" smtClean="0">
                <a:latin typeface="Times New Roman" pitchFamily="18" charset="0"/>
                <a:cs typeface="Times New Roman" pitchFamily="18" charset="0"/>
              </a:rPr>
              <a:t>Для соблюдения порядка строительного контроля технического заказчика и лица, осуществляющего строительство исключить возможность делегирования своих полномочий по ведению строительного контроля лицам, в отношении которых этот контроль осуществляется в соответствии с Положением о проведении строительного контроля при осуществлении строительства, реконструкции и капитального ремонта объектов капитального строительства, утвержденным постановлением Правительства РФ от 21.06.2010 № 468.</a:t>
            </a:r>
          </a:p>
          <a:p>
            <a:pPr marL="0" algn="just"/>
            <a:r>
              <a:rPr lang="ru-RU" sz="1500" dirty="0" smtClean="0">
                <a:latin typeface="Times New Roman" pitchFamily="18" charset="0"/>
                <a:cs typeface="Times New Roman" pitchFamily="18" charset="0"/>
              </a:rPr>
              <a:t>Осуществлять освидетельствование скрытых работ и освидетельствование ответственных конструкций только уполномоченными лицами в должности главных инженеров проекта и состоящих в национальном реестре специалистов в области строительства согласно пункту 2 статьи 52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a:t>
            </a:r>
          </a:p>
          <a:p>
            <a:pPr marL="0" algn="just"/>
            <a:r>
              <a:rPr lang="ru-RU" sz="1500" dirty="0" smtClean="0">
                <a:latin typeface="Times New Roman" pitchFamily="18" charset="0"/>
                <a:cs typeface="Times New Roman" pitchFamily="18" charset="0"/>
              </a:rPr>
              <a:t>Не допускать совмещение функций производителя работ и представителя строительного контроля одним подразделением или одним должностным лицом организации.</a:t>
            </a:r>
          </a:p>
          <a:p>
            <a:pPr>
              <a:buNone/>
            </a:pPr>
            <a:endParaRPr lang="ru-RU" sz="1500"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428604"/>
            <a:ext cx="8215370" cy="2857520"/>
          </a:xfrm>
        </p:spPr>
        <p:txBody>
          <a:bodyPr>
            <a:normAutofit fontScale="92500" lnSpcReduction="10000"/>
          </a:bodyPr>
          <a:lstStyle/>
          <a:p>
            <a:endParaRPr lang="ru-RU" sz="1600" b="1" dirty="0" smtClean="0">
              <a:latin typeface="Times New Roman" pitchFamily="18" charset="0"/>
              <a:cs typeface="Times New Roman" pitchFamily="18" charset="0"/>
            </a:endParaRPr>
          </a:p>
          <a:p>
            <a:r>
              <a:rPr lang="ru-RU" sz="1600" b="1" dirty="0" smtClean="0">
                <a:latin typeface="Times New Roman" pitchFamily="18" charset="0"/>
                <a:cs typeface="Times New Roman" pitchFamily="18" charset="0"/>
              </a:rPr>
              <a:t>Выявленные нарушения:</a:t>
            </a:r>
            <a:endParaRPr lang="ru-RU" sz="1600" dirty="0" smtClean="0">
              <a:latin typeface="Times New Roman" pitchFamily="18" charset="0"/>
              <a:cs typeface="Times New Roman" pitchFamily="18" charset="0"/>
            </a:endParaRPr>
          </a:p>
          <a:p>
            <a:pPr>
              <a:buNone/>
            </a:pPr>
            <a:r>
              <a:rPr lang="ru-RU" sz="1600" dirty="0" smtClean="0">
                <a:latin typeface="Times New Roman" pitchFamily="18" charset="0"/>
                <a:cs typeface="Times New Roman" pitchFamily="18" charset="0"/>
              </a:rPr>
              <a:t>      - нарушения при ведении общего журнала учета выполнения работ.</a:t>
            </a:r>
          </a:p>
          <a:p>
            <a:pPr>
              <a:buNone/>
            </a:pPr>
            <a:endParaRPr lang="ru-RU" sz="1600" dirty="0" smtClean="0">
              <a:latin typeface="Times New Roman" pitchFamily="18" charset="0"/>
              <a:cs typeface="Times New Roman" pitchFamily="18" charset="0"/>
            </a:endParaRPr>
          </a:p>
          <a:p>
            <a:r>
              <a:rPr lang="ru-RU" sz="1600" b="1" dirty="0" smtClean="0">
                <a:latin typeface="Times New Roman" pitchFamily="18" charset="0"/>
                <a:cs typeface="Times New Roman" pitchFamily="18" charset="0"/>
              </a:rPr>
              <a:t>Необходимые меры в целях недопущения таких нарушений:</a:t>
            </a:r>
            <a:endParaRPr lang="ru-RU" sz="1600" dirty="0" smtClean="0">
              <a:latin typeface="Times New Roman" pitchFamily="18" charset="0"/>
              <a:cs typeface="Times New Roman" pitchFamily="18" charset="0"/>
            </a:endParaRPr>
          </a:p>
          <a:p>
            <a:pPr>
              <a:buNone/>
            </a:pPr>
            <a:r>
              <a:rPr lang="ru-RU" sz="1600" dirty="0" smtClean="0">
                <a:latin typeface="Times New Roman" pitchFamily="18" charset="0"/>
                <a:cs typeface="Times New Roman" pitchFamily="18" charset="0"/>
              </a:rPr>
              <a:t>      - осуществлять ведение общего журнала работ, в соответствии с требованиями РД-11-05-2007. Нерегулярно вносятся в журнал сведения о проведении строительного контроля в разделы № 4 «Сведения о строительном контроле застройщика или заказчика…» и № 5 «Сведения о строительном контроле лица, осуществляющего строительство…», отражать фактическое проведение контрольных мероприятий. При заполнении журнала инженер строительного контроля ставит подпись два раза – при дате обнаружения несоответствия и при устранении нарушения.</a:t>
            </a:r>
            <a:endParaRPr lang="ru-RU" sz="1600" dirty="0">
              <a:latin typeface="Times New Roman" pitchFamily="18" charset="0"/>
              <a:cs typeface="Times New Roman" pitchFamily="18" charset="0"/>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8229600" cy="4389120"/>
          </a:xfrm>
        </p:spPr>
        <p:txBody>
          <a:bodyPr>
            <a:normAutofit/>
          </a:bodyPr>
          <a:lstStyle/>
          <a:p>
            <a:r>
              <a:rPr lang="ru-RU" sz="1500" b="1" dirty="0" smtClean="0">
                <a:latin typeface="Times New Roman" pitchFamily="18" charset="0"/>
                <a:cs typeface="Times New Roman" pitchFamily="18" charset="0"/>
              </a:rPr>
              <a:t>Выявленные нарушения:</a:t>
            </a:r>
            <a:endParaRPr lang="ru-RU" sz="1500" dirty="0" smtClean="0">
              <a:latin typeface="Times New Roman" pitchFamily="18" charset="0"/>
              <a:cs typeface="Times New Roman" pitchFamily="18" charset="0"/>
            </a:endParaRPr>
          </a:p>
          <a:p>
            <a:pPr>
              <a:buNone/>
            </a:pPr>
            <a:r>
              <a:rPr lang="ru-RU" sz="1500" dirty="0" smtClean="0">
                <a:latin typeface="Times New Roman" pitchFamily="18" charset="0"/>
                <a:cs typeface="Times New Roman" pitchFamily="18" charset="0"/>
              </a:rPr>
              <a:t>       - не соблюдается шаг вертикальной рабочей арматуры выпусков стен и колонн, отступление от требований проектной документации. Нарушение требований п.3.6, п. 5.16.6 СП 70- 13330-2012 «Несущие и ограждающие конструкции»;</a:t>
            </a:r>
          </a:p>
          <a:p>
            <a:pPr>
              <a:buNone/>
            </a:pPr>
            <a:r>
              <a:rPr lang="ru-RU" sz="1500" dirty="0" smtClean="0">
                <a:latin typeface="Times New Roman" pitchFamily="18" charset="0"/>
                <a:cs typeface="Times New Roman" pitchFamily="18" charset="0"/>
              </a:rPr>
              <a:t>      - в кирпичной вкладке стен, перегородок арматурные сетки установлены не по проекту (несоответствие рядов кладки по вертикали), отступление от требований проектной документации, нарушение требований пункта 3.6. СП 70-13330-2012 «Несущие и ограждающие конструкции»;</a:t>
            </a:r>
          </a:p>
          <a:p>
            <a:pPr>
              <a:buNone/>
            </a:pPr>
            <a:r>
              <a:rPr lang="ru-RU" sz="1500" dirty="0" smtClean="0">
                <a:latin typeface="Times New Roman" pitchFamily="18" charset="0"/>
                <a:cs typeface="Times New Roman" pitchFamily="18" charset="0"/>
              </a:rPr>
              <a:t>      - нарушение толщины защитного слоя бетона (смещение арматурного каркаса) стен и колонн, отступление от требований проектной документации. Нарушен11е требований п. 3.6 СП 70-13330-2012 «Несущие и ограждающие конструкции»;</a:t>
            </a:r>
          </a:p>
          <a:p>
            <a:pPr>
              <a:buNone/>
            </a:pPr>
            <a:r>
              <a:rPr lang="ru-RU" sz="1500" dirty="0" smtClean="0">
                <a:latin typeface="Times New Roman" pitchFamily="18" charset="0"/>
                <a:cs typeface="Times New Roman" pitchFamily="18" charset="0"/>
              </a:rPr>
              <a:t>      - фактическая средняя прочность бетона контролируемого участка стен и колонн, не соответствует нормируемой прочности бетона в проектном возрасте. Нарушение требований проектной документации, пункта 3.6. СП 70-13330-2012 «Несущие и ограждающие конструкции».</a:t>
            </a:r>
            <a:endParaRPr lang="ru-RU" sz="1500" dirty="0">
              <a:latin typeface="Times New Roman" pitchFamily="18" charset="0"/>
              <a:cs typeface="Times New Roman" pitchFamily="18" charset="0"/>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500034" y="785794"/>
            <a:ext cx="8286808" cy="5643602"/>
          </a:xfrm>
        </p:spPr>
        <p:txBody>
          <a:bodyPr>
            <a:noAutofit/>
          </a:bodyPr>
          <a:lstStyle/>
          <a:p>
            <a:r>
              <a:rPr lang="ru-RU" sz="1500" b="1" dirty="0" smtClean="0">
                <a:latin typeface="Times New Roman" pitchFamily="18" charset="0"/>
                <a:cs typeface="Times New Roman" pitchFamily="18" charset="0"/>
              </a:rPr>
              <a:t>Необходимые меры в целях недопущения таких нарушений:</a:t>
            </a:r>
            <a:endParaRPr lang="ru-RU" sz="1500" dirty="0" smtClean="0">
              <a:latin typeface="Times New Roman" pitchFamily="18" charset="0"/>
              <a:cs typeface="Times New Roman" pitchFamily="18" charset="0"/>
            </a:endParaRPr>
          </a:p>
          <a:p>
            <a:pPr>
              <a:buNone/>
            </a:pPr>
            <a:r>
              <a:rPr lang="ru-RU" sz="1500" dirty="0" smtClean="0">
                <a:latin typeface="Times New Roman" pitchFamily="18" charset="0"/>
                <a:cs typeface="Times New Roman" pitchFamily="18" charset="0"/>
              </a:rPr>
              <a:t>      - усилить строительный контроль при выполнении строительно-монтажных работ. Повысить квалификацию монтажников инженерно-технических работников, осуществляющих организацию и руководство производственным процессом.</a:t>
            </a:r>
          </a:p>
          <a:p>
            <a:pPr>
              <a:buNone/>
            </a:pPr>
            <a:r>
              <a:rPr lang="ru-RU" sz="1500" dirty="0" smtClean="0">
                <a:latin typeface="Times New Roman" pitchFamily="18" charset="0"/>
                <a:cs typeface="Times New Roman" pitchFamily="18" charset="0"/>
              </a:rPr>
              <a:t>      В 2019 году на сайте инспекции размещены:</a:t>
            </a:r>
          </a:p>
          <a:p>
            <a:pPr>
              <a:buNone/>
            </a:pPr>
            <a:r>
              <a:rPr lang="ru-RU" sz="1500" dirty="0" smtClean="0">
                <a:latin typeface="Times New Roman" pitchFamily="18" charset="0"/>
                <a:cs typeface="Times New Roman" pitchFamily="18" charset="0"/>
              </a:rPr>
              <a:t>      - Перечень нормативных правовых актов или их отдельных частей, содержащих обязательные требования, оценка соблюдения которых является предметом регионального государственного строительного надзора, утвержденный приказом инспекции от 28.10.2019 № 66 (в редакции приказа инспекции от 18.12.2019 № 85);</a:t>
            </a:r>
          </a:p>
          <a:p>
            <a:pPr>
              <a:buNone/>
            </a:pPr>
            <a:r>
              <a:rPr lang="ru-RU" sz="1500" dirty="0" smtClean="0">
                <a:latin typeface="Times New Roman" pitchFamily="18" charset="0"/>
                <a:cs typeface="Times New Roman" pitchFamily="18" charset="0"/>
              </a:rPr>
              <a:t>      - руководство по соблюдению обязательных требований в сфере строительства, проверяемых инспекцией государственного строительного надзора Новосибирской области при осуществлении регионального государственного строительного надзора, утвержденные приказом инспекции от 13.05.2019 №1/1 (в редакции приказа от 19.12.2019 № 86).</a:t>
            </a:r>
          </a:p>
          <a:p>
            <a:pPr>
              <a:buNone/>
            </a:pPr>
            <a:r>
              <a:rPr lang="ru-RU" sz="1500" dirty="0" smtClean="0">
                <a:latin typeface="Times New Roman" pitchFamily="18" charset="0"/>
                <a:cs typeface="Times New Roman" pitchFamily="18" charset="0"/>
              </a:rPr>
              <a:t>         Инспекцией на постоянной основе проводится работа по актуализации перечня актов, содержащих обязательные требования, а так же руководства по соблюдению обязательных требований в сфере строительства.</a:t>
            </a:r>
          </a:p>
          <a:p>
            <a:pPr>
              <a:buNone/>
            </a:pPr>
            <a:r>
              <a:rPr lang="ru-RU" sz="1500" dirty="0" smtClean="0">
                <a:latin typeface="Times New Roman" pitchFamily="18" charset="0"/>
                <a:cs typeface="Times New Roman" pitchFamily="18" charset="0"/>
              </a:rPr>
              <a:t>         В своей деятельности инспекция стремится к сбалансированному сочетанию контрольных мероприятий с профилактическими и осуществляет надзорную функцию на основании общей стратегии профилактической деятельности. Общая стратегия профилактической деятельности на 2019 год установлена приказом инспекции государственного строительного надзора Новосибирской области от 15.02.2019 № 8 «Об утверждении Программы профилактики нарушений обязательных требований законодательства в области осуществления регионального государственного строительного надзора на 2019 год».</a:t>
            </a:r>
            <a:endParaRPr lang="ru-RU" sz="1500" dirty="0">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704088"/>
            <a:ext cx="8229600" cy="724648"/>
          </a:xfrm>
        </p:spPr>
        <p:txBody>
          <a:bodyPr>
            <a:normAutofit/>
          </a:bodyPr>
          <a:lstStyle/>
          <a:p>
            <a:pPr algn="ctr"/>
            <a:r>
              <a:rPr lang="ru-RU" sz="1600" b="1" dirty="0" smtClean="0">
                <a:latin typeface="Times New Roman" pitchFamily="18" charset="0"/>
                <a:cs typeface="Times New Roman" pitchFamily="18" charset="0"/>
              </a:rPr>
              <a:t>Проблемы и противоречия в законодательстве РФ.</a:t>
            </a:r>
            <a:br>
              <a:rPr lang="ru-RU" sz="1600" b="1" dirty="0" smtClean="0">
                <a:latin typeface="Times New Roman" pitchFamily="18" charset="0"/>
                <a:cs typeface="Times New Roman" pitchFamily="18" charset="0"/>
              </a:rPr>
            </a:br>
            <a:r>
              <a:rPr lang="ru-RU" sz="1600" b="1" dirty="0" smtClean="0">
                <a:latin typeface="Times New Roman" pitchFamily="18" charset="0"/>
                <a:cs typeface="Times New Roman" pitchFamily="18" charset="0"/>
              </a:rPr>
              <a:t>Предложения по совершенствованию законодательства</a:t>
            </a:r>
            <a:endParaRPr lang="ru-RU" sz="1600" b="1" dirty="0">
              <a:latin typeface="Times New Roman" pitchFamily="18" charset="0"/>
              <a:cs typeface="Times New Roman" pitchFamily="18" charset="0"/>
            </a:endParaRPr>
          </a:p>
        </p:txBody>
      </p:sp>
      <p:sp>
        <p:nvSpPr>
          <p:cNvPr id="3" name="Содержимое 2"/>
          <p:cNvSpPr>
            <a:spLocks noGrp="1"/>
          </p:cNvSpPr>
          <p:nvPr>
            <p:ph idx="1"/>
          </p:nvPr>
        </p:nvSpPr>
        <p:spPr/>
        <p:txBody>
          <a:bodyPr>
            <a:normAutofit/>
          </a:bodyPr>
          <a:lstStyle/>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1. Изменения и дополнения, внесенные в 2018-2019 годах</a:t>
            </a: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в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и Положение об осуществлении государственного строительного надзора в Российской Федерации, в отношении осуществления государственного строительного надзора, несут за собой необходимость внесения подобных изменений в целый ряд других нормативных правовых актов. Федеральной службе по экологическому, технологическому и атомному надзору, организующей научно-методическое обеспечение государственного строительного надзора в Российской Федерации, также следует более оперативно обновлять свои методические документы. Задержка этого несет за собой множество проблем при организации и проведении проверок.</a:t>
            </a: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2. Исключение из предмета осуществления государственного строительного надзора «проверки соответствия выполнения работ и применяемых строительных материалов в процессе строительства, реконструкции объекта капитального строительства, а также результатов таких работ требованиям технических регламентов, иных нормативных актов», считаем, было осуществлено без должного обоснования, а также учета как текущего состояния строительной отрасли, так и перспектив ее развития. Государственный строительный надзор – это, в значительной мере, надзор за техническим состоянием возводимых объектов капитального строительства.</a:t>
            </a:r>
          </a:p>
          <a:p>
            <a:pPr>
              <a:buNone/>
            </a:pPr>
            <a:endParaRPr lang="ru-RU"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285728"/>
            <a:ext cx="8286808" cy="5857916"/>
          </a:xfrm>
        </p:spPr>
        <p:txBody>
          <a:bodyPr>
            <a:noAutofit/>
          </a:bodyPr>
          <a:lstStyle/>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3. Инспекция выступает за необходимость  внесения дополнения в статью 49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в части наделения органов государственного строительного надзора правом обжаловать положительное заключение экспертизы проектной документации. </a:t>
            </a: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Основанием для этого является то, что при осуществлении государственного  строительного надзора нередко  выявляются нарушения, связанные с некачественно выполненной проектной документацией, которая при этом получила положительное заключение экспертизы. Более того, анализ причин аварий, происходящих на объектах капитального строительства в Российской Федерации, подтверждает, что практически все они были связаны, либо явились прямым следствием нарушений, допущенных при разработке проектной документации. </a:t>
            </a: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С внесением изменения в статью 54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в части определения предмета осуществления государственного строительного надзора, основой которого отныне является «проверка соответствия выполнения работ и применяемых строительных материалов в процессе строительства, реконструкции объекта капитального строительства, а также результатов таких работ требованиям проектной документации», актуальность наделения органов государственного строительного надзора правом обжаловать положительное заключение экспертизы проектной документации, значительно повышается.</a:t>
            </a:r>
            <a:endParaRPr lang="en-US" sz="1500" dirty="0" smtClean="0">
              <a:latin typeface="Times New Roman" pitchFamily="18" charset="0"/>
              <a:cs typeface="Times New Roman" pitchFamily="18" charset="0"/>
            </a:endParaRPr>
          </a:p>
          <a:p>
            <a:pPr marL="0">
              <a:buNone/>
            </a:pPr>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4. Ввиду того, что государственный строительный надзор –это собственно проведение проверок по программам проверок в отношении объектов капитального строительства, не подходящих под действие Федерального закона № 294-ФЗ, инспекция считает, что государственный строительный надзор требует отдельного нормативного регулирования. Порядок осуществления государственного строительного надзора должен быть исключен из сферы действия Федерального закона № 294-ФЗ и находящегося в настоящее время на рассмотрении Федерального Собрания Российской Федерации проекта Федерального закона «О государственном контроле (надзоре) и муниципальном контроле в Российской Федерации».</a:t>
            </a:r>
            <a:endParaRPr lang="ru-RU" sz="1500" dirty="0">
              <a:latin typeface="Times New Roman" pitchFamily="18" charset="0"/>
              <a:cs typeface="Times New Roman" pitchFamily="18" charset="0"/>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dirty="0"/>
          </a:p>
        </p:txBody>
      </p:sp>
      <p:sp>
        <p:nvSpPr>
          <p:cNvPr id="3" name="Объект 2"/>
          <p:cNvSpPr>
            <a:spLocks noGrp="1"/>
          </p:cNvSpPr>
          <p:nvPr>
            <p:ph idx="1"/>
          </p:nvPr>
        </p:nvSpPr>
        <p:spPr/>
        <p:txBody>
          <a:bodyPr/>
          <a:lstStyle/>
          <a:p>
            <a:pPr marL="0" indent="0" algn="ctr">
              <a:buNone/>
            </a:pPr>
            <a:endParaRPr lang="ru-RU" dirty="0" smtClean="0">
              <a:latin typeface="Times New Roman" panose="02020603050405020304" pitchFamily="18" charset="0"/>
              <a:cs typeface="Times New Roman" panose="02020603050405020304" pitchFamily="18" charset="0"/>
            </a:endParaRPr>
          </a:p>
          <a:p>
            <a:pPr marL="0" indent="0" algn="ctr">
              <a:buNone/>
            </a:pPr>
            <a:endParaRPr lang="ru-RU" dirty="0">
              <a:latin typeface="Times New Roman" panose="02020603050405020304" pitchFamily="18" charset="0"/>
              <a:cs typeface="Times New Roman" panose="02020603050405020304" pitchFamily="18" charset="0"/>
            </a:endParaRPr>
          </a:p>
          <a:p>
            <a:pPr marL="0" indent="0" algn="ctr">
              <a:buNone/>
            </a:pPr>
            <a:r>
              <a:rPr lang="ru-RU" sz="3000" dirty="0" smtClean="0">
                <a:latin typeface="Times New Roman" panose="02020603050405020304" pitchFamily="18" charset="0"/>
                <a:cs typeface="Times New Roman" panose="02020603050405020304" pitchFamily="18" charset="0"/>
              </a:rPr>
              <a:t>СПАСИБО ЗА ВНИМАНИЕ!</a:t>
            </a:r>
            <a:endParaRPr lang="ru-RU" sz="3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378156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6" name="Скругленный прямоугольник 5"/>
          <p:cNvSpPr/>
          <p:nvPr/>
        </p:nvSpPr>
        <p:spPr>
          <a:xfrm>
            <a:off x="214282" y="4071942"/>
            <a:ext cx="8501122" cy="642942"/>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t>4. Выездная проверка по основанию, указанному в абзаце«б»подпункта 2 настоящего подраздела, может быть проведена ОГСН незамедлительно с извещением органа прокуратуры в порядке, установленном частью 12 статьи 10 Федерального закона № 294-ФЗ</a:t>
            </a:r>
            <a:endParaRPr lang="ru-RU" sz="1200" dirty="0"/>
          </a:p>
        </p:txBody>
      </p:sp>
      <p:sp>
        <p:nvSpPr>
          <p:cNvPr id="7" name="Скругленный прямоугольник 6"/>
          <p:cNvSpPr/>
          <p:nvPr/>
        </p:nvSpPr>
        <p:spPr>
          <a:xfrm>
            <a:off x="142844" y="1357298"/>
            <a:ext cx="2000264" cy="200026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t>3</a:t>
            </a:r>
            <a:r>
              <a:rPr lang="ru-RU" sz="1600" dirty="0" smtClean="0"/>
              <a:t>.</a:t>
            </a:r>
            <a:r>
              <a:rPr lang="ru-RU" sz="1200" dirty="0" smtClean="0"/>
              <a:t> Основанием для проведения проверки помимо оснований, указанных в подпункте 2 настоящего подраздела, является:</a:t>
            </a:r>
            <a:endParaRPr lang="ru-RU" sz="1600" dirty="0"/>
          </a:p>
        </p:txBody>
      </p:sp>
      <p:sp>
        <p:nvSpPr>
          <p:cNvPr id="8" name="Скругленный прямоугольник 7"/>
          <p:cNvSpPr/>
          <p:nvPr/>
        </p:nvSpPr>
        <p:spPr>
          <a:xfrm>
            <a:off x="2357422" y="1357298"/>
            <a:ext cx="6357982" cy="500066"/>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ru-RU" sz="1200" dirty="0" smtClean="0"/>
              <a:t>а) программа проверок, разрабатываемая органом государственного строительного надзора:</a:t>
            </a:r>
          </a:p>
        </p:txBody>
      </p:sp>
      <p:sp>
        <p:nvSpPr>
          <p:cNvPr id="10" name="Скругленный прямоугольник 9"/>
          <p:cNvSpPr/>
          <p:nvPr/>
        </p:nvSpPr>
        <p:spPr>
          <a:xfrm>
            <a:off x="2357390" y="2000240"/>
            <a:ext cx="6358014"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t>б) истечение срока исполнения ЮЛ, ИП, выданного ОГСН предписания об устранении выявленного нарушения обязательных требований</a:t>
            </a:r>
          </a:p>
        </p:txBody>
      </p:sp>
      <p:sp>
        <p:nvSpPr>
          <p:cNvPr id="11" name="Скругленный прямоугольник 10"/>
          <p:cNvSpPr/>
          <p:nvPr/>
        </p:nvSpPr>
        <p:spPr>
          <a:xfrm>
            <a:off x="2353990" y="2786058"/>
            <a:ext cx="6357982" cy="114300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t>в) наличие приказа (распоряжения) руководителя (заместителя руководителя) ОГСН о проведении проверки, изданного в соответствии с поручением Президента Российской Федерации или Правительства Российской Федерации либо на основании требования прокурора о проведении внеплановой проверки в рамках надзора за исполнением законов по поступившим в органы прокуратуры материалам и обращениям</a:t>
            </a:r>
          </a:p>
        </p:txBody>
      </p:sp>
      <p:sp>
        <p:nvSpPr>
          <p:cNvPr id="12" name="Скругленный прямоугольник 11"/>
          <p:cNvSpPr/>
          <p:nvPr/>
        </p:nvSpPr>
        <p:spPr>
          <a:xfrm>
            <a:off x="214282" y="4857760"/>
            <a:ext cx="8501122" cy="571504"/>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t>5. Предварительное уведомление  ЮЛ,  ИП о проведении выездной проверки по основанию, указанному в абзаце«б» пункта 2, не требуется</a:t>
            </a:r>
            <a:endParaRPr lang="ru-RU" sz="1200" dirty="0"/>
          </a:p>
        </p:txBody>
      </p:sp>
      <p:sp>
        <p:nvSpPr>
          <p:cNvPr id="13" name="Скругленный прямоугольник 12"/>
          <p:cNvSpPr/>
          <p:nvPr/>
        </p:nvSpPr>
        <p:spPr>
          <a:xfrm>
            <a:off x="214282" y="5572140"/>
            <a:ext cx="8501122" cy="71438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ru-RU" sz="1200" dirty="0" smtClean="0"/>
              <a:t>6.  В приказе (распоряжении)  ОГСН о назначении проверки, акте проверки дополнительно указываются наименование и место нахождения объекта капитального строительства, в отношении которого соответственно планируется проведение мероприятий по контролю и фактически были проведены указанные мероприятия</a:t>
            </a:r>
            <a:endParaRPr lang="ru-RU" sz="1200" dirty="0"/>
          </a:p>
        </p:txBody>
      </p:sp>
      <p:sp>
        <p:nvSpPr>
          <p:cNvPr id="14" name="TextBox 13"/>
          <p:cNvSpPr txBox="1"/>
          <p:nvPr/>
        </p:nvSpPr>
        <p:spPr>
          <a:xfrm>
            <a:off x="428596" y="357166"/>
            <a:ext cx="8215370" cy="830997"/>
          </a:xfrm>
          <a:prstGeom prst="rect">
            <a:avLst/>
          </a:prstGeom>
          <a:noFill/>
        </p:spPr>
        <p:txBody>
          <a:bodyPr wrap="square" rtlCol="0">
            <a:spAutoFit/>
          </a:bodyPr>
          <a:lstStyle/>
          <a:p>
            <a:pPr algn="ctr"/>
            <a:r>
              <a:rPr lang="ru-RU" sz="1600" b="1" dirty="0" smtClean="0">
                <a:latin typeface="Times New Roman" pitchFamily="18" charset="0"/>
                <a:cs typeface="Times New Roman" pitchFamily="18" charset="0"/>
              </a:rPr>
              <a:t>Основания для проведения внеплановых проверок, согласование проведения внеплановых выездных проверок с прокуратурой Новосибирской области в установленных законом случаях</a:t>
            </a:r>
            <a:endParaRPr lang="ru-RU" sz="1600"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57224" y="428604"/>
            <a:ext cx="1857388" cy="428628"/>
          </a:xfrm>
        </p:spPr>
        <p:txBody>
          <a:bodyPr>
            <a:noAutofit/>
          </a:bodyPr>
          <a:lstStyle/>
          <a:p>
            <a:r>
              <a:rPr lang="ru-RU" sz="2800" dirty="0" smtClean="0">
                <a:solidFill>
                  <a:srgbClr val="FF0000"/>
                </a:solidFill>
              </a:rPr>
              <a:t>ВАЖНО!</a:t>
            </a:r>
            <a:endParaRPr lang="ru-RU" sz="2800" dirty="0">
              <a:solidFill>
                <a:srgbClr val="FF0000"/>
              </a:solidFill>
            </a:endParaRPr>
          </a:p>
        </p:txBody>
      </p:sp>
      <p:sp>
        <p:nvSpPr>
          <p:cNvPr id="3" name="Содержимое 2"/>
          <p:cNvSpPr>
            <a:spLocks noGrp="1"/>
          </p:cNvSpPr>
          <p:nvPr>
            <p:ph idx="1"/>
          </p:nvPr>
        </p:nvSpPr>
        <p:spPr>
          <a:xfrm>
            <a:off x="500034" y="1071546"/>
            <a:ext cx="8229600" cy="1000132"/>
          </a:xfrm>
        </p:spPr>
        <p:style>
          <a:lnRef idx="3">
            <a:schemeClr val="lt1"/>
          </a:lnRef>
          <a:fillRef idx="1">
            <a:schemeClr val="accent5"/>
          </a:fillRef>
          <a:effectRef idx="1">
            <a:schemeClr val="accent5"/>
          </a:effectRef>
          <a:fontRef idx="minor">
            <a:schemeClr val="lt1"/>
          </a:fontRef>
        </p:style>
        <p:txBody>
          <a:bodyPr>
            <a:normAutofit/>
          </a:bodyPr>
          <a:lstStyle/>
          <a:p>
            <a:pPr algn="just"/>
            <a:r>
              <a:rPr lang="ru-RU" sz="1800" dirty="0" smtClean="0">
                <a:latin typeface="Times New Roman" pitchFamily="18" charset="0"/>
                <a:cs typeface="Times New Roman" pitchFamily="18" charset="0"/>
              </a:rPr>
              <a:t>При организации и проведения проверок в рамках осуществления регионального государственного строительного надзора не используются проверочные листы. </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42852"/>
            <a:ext cx="8358246" cy="1428760"/>
          </a:xfrm>
        </p:spPr>
        <p:txBody>
          <a:bodyPr>
            <a:normAutofit/>
          </a:bodyPr>
          <a:lstStyle/>
          <a:p>
            <a:pPr algn="just"/>
            <a:r>
              <a:rPr lang="ru-RU" sz="1500" dirty="0" smtClean="0">
                <a:latin typeface="Times New Roman" pitchFamily="18" charset="0"/>
                <a:cs typeface="Times New Roman" pitchFamily="18" charset="0"/>
              </a:rPr>
              <a:t>По основаниям указанным в подпунктах а, б пункта 2, подпунктах а, б пункта 3 части 5 статьи 54 </a:t>
            </a:r>
            <a:r>
              <a:rPr lang="ru-RU" sz="1500" dirty="0" err="1" smtClean="0">
                <a:latin typeface="Times New Roman" pitchFamily="18" charset="0"/>
                <a:cs typeface="Times New Roman" pitchFamily="18" charset="0"/>
              </a:rPr>
              <a:t>ГрК</a:t>
            </a:r>
            <a:r>
              <a:rPr lang="ru-RU" sz="1500" dirty="0" smtClean="0">
                <a:latin typeface="Times New Roman" pitchFamily="18" charset="0"/>
                <a:cs typeface="Times New Roman" pitchFamily="18" charset="0"/>
              </a:rPr>
              <a:t> РФ, в соответствии с полномочиями инспекции, предусмотренными Положением об инспекции государственного строительного надзора Новосибирской области, утвержденным постановлением Правительства Новосибирской области от 18.10.2016 № 342-п «Об утверждении Положения об инспекции государственного строительного надзора Новосибирской области» в 2019 году было проведено 3 503 проверки (в 2018 году – 3435 проверок)</a:t>
            </a:r>
            <a:endParaRPr lang="ru-RU" sz="1500" dirty="0">
              <a:latin typeface="Times New Roman" pitchFamily="18" charset="0"/>
              <a:cs typeface="Times New Roman" pitchFamily="18" charset="0"/>
            </a:endParaRPr>
          </a:p>
        </p:txBody>
      </p:sp>
      <p:graphicFrame>
        <p:nvGraphicFramePr>
          <p:cNvPr id="4" name="Содержимое 3"/>
          <p:cNvGraphicFramePr>
            <a:graphicFrameLocks noGrp="1"/>
          </p:cNvGraphicFramePr>
          <p:nvPr>
            <p:ph idx="1"/>
          </p:nvPr>
        </p:nvGraphicFramePr>
        <p:xfrm>
          <a:off x="642910" y="1643050"/>
          <a:ext cx="3929090" cy="2928958"/>
        </p:xfrm>
        <a:graphic>
          <a:graphicData uri="http://schemas.openxmlformats.org/drawingml/2006/chart">
            <c:chart xmlns:c="http://schemas.openxmlformats.org/drawingml/2006/chart" xmlns:r="http://schemas.openxmlformats.org/officeDocument/2006/relationships" r:id="rId2"/>
          </a:graphicData>
        </a:graphic>
      </p:graphicFrame>
      <p:graphicFrame>
        <p:nvGraphicFramePr>
          <p:cNvPr id="5" name="Содержимое 3"/>
          <p:cNvGraphicFramePr>
            <a:graphicFrameLocks/>
          </p:cNvGraphicFramePr>
          <p:nvPr/>
        </p:nvGraphicFramePr>
        <p:xfrm>
          <a:off x="4572000" y="1643050"/>
          <a:ext cx="4214842" cy="2928958"/>
        </p:xfrm>
        <a:graphic>
          <a:graphicData uri="http://schemas.openxmlformats.org/drawingml/2006/chart">
            <c:chart xmlns:c="http://schemas.openxmlformats.org/drawingml/2006/chart" xmlns:r="http://schemas.openxmlformats.org/officeDocument/2006/relationships" r:id="rId3"/>
          </a:graphicData>
        </a:graphic>
      </p:graphicFrame>
      <p:sp>
        <p:nvSpPr>
          <p:cNvPr id="6" name="TextBox 5"/>
          <p:cNvSpPr txBox="1"/>
          <p:nvPr/>
        </p:nvSpPr>
        <p:spPr>
          <a:xfrm>
            <a:off x="1000100" y="4624510"/>
            <a:ext cx="7388324" cy="1600438"/>
          </a:xfrm>
          <a:prstGeom prst="rect">
            <a:avLst/>
          </a:prstGeom>
          <a:noFill/>
        </p:spPr>
        <p:txBody>
          <a:bodyPr wrap="square" rtlCol="0">
            <a:spAutoFit/>
          </a:bodyPr>
          <a:lstStyle/>
          <a:p>
            <a:pPr lvl="0" algn="just"/>
            <a:r>
              <a:rPr lang="ru-RU" sz="1400" dirty="0" smtClean="0">
                <a:latin typeface="Times New Roman" pitchFamily="18" charset="0"/>
                <a:cs typeface="Times New Roman" pitchFamily="18" charset="0"/>
              </a:rPr>
              <a:t>     По программе проверок, разрабатываемой  ОГСН</a:t>
            </a:r>
          </a:p>
          <a:p>
            <a:pPr algn="just"/>
            <a:r>
              <a:rPr lang="ru-RU" sz="1400" dirty="0" smtClean="0">
                <a:latin typeface="Times New Roman" pitchFamily="18" charset="0"/>
                <a:cs typeface="Times New Roman" pitchFamily="18" charset="0"/>
              </a:rPr>
              <a:t>     По извещениям по окончании строительства</a:t>
            </a:r>
          </a:p>
          <a:p>
            <a:pPr lvl="0" algn="just"/>
            <a:r>
              <a:rPr lang="ru-RU" sz="1400" dirty="0" smtClean="0">
                <a:latin typeface="Times New Roman" pitchFamily="18" charset="0"/>
                <a:cs typeface="Times New Roman" pitchFamily="18" charset="0"/>
              </a:rPr>
              <a:t>     В связи с истечением срока исполнения ЮЛ, ИП выданного ОГСН предписания об устранении выявленного нарушения обязательных требований</a:t>
            </a:r>
          </a:p>
          <a:p>
            <a:pPr lvl="0" algn="just"/>
            <a:r>
              <a:rPr lang="ru-RU" sz="1400" dirty="0" smtClean="0">
                <a:latin typeface="Times New Roman" pitchFamily="18" charset="0"/>
                <a:cs typeface="Times New Roman" pitchFamily="18" charset="0"/>
              </a:rPr>
              <a:t>     В связи с обращениями и заявлениями граждан, в том числе ИП, ЮЛ, включая извещения, направляемые лицами, осуществляющими строительство в соответствии с частью 3 статьи    53 Гр К РФ</a:t>
            </a:r>
            <a:endParaRPr lang="ru-RU" sz="1400" dirty="0">
              <a:latin typeface="Times New Roman" pitchFamily="18" charset="0"/>
              <a:cs typeface="Times New Roman" pitchFamily="18" charset="0"/>
            </a:endParaRPr>
          </a:p>
        </p:txBody>
      </p:sp>
      <p:sp>
        <p:nvSpPr>
          <p:cNvPr id="7" name="Прямоугольник 6"/>
          <p:cNvSpPr/>
          <p:nvPr/>
        </p:nvSpPr>
        <p:spPr>
          <a:xfrm>
            <a:off x="857224" y="4643446"/>
            <a:ext cx="142876" cy="142876"/>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8" name="Прямоугольник 7"/>
          <p:cNvSpPr/>
          <p:nvPr/>
        </p:nvSpPr>
        <p:spPr>
          <a:xfrm>
            <a:off x="857224" y="4857760"/>
            <a:ext cx="142876" cy="142876"/>
          </a:xfrm>
          <a:prstGeom prst="rect">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9" name="Прямоугольник 8"/>
          <p:cNvSpPr/>
          <p:nvPr/>
        </p:nvSpPr>
        <p:spPr>
          <a:xfrm>
            <a:off x="870162" y="5633202"/>
            <a:ext cx="142876" cy="142876"/>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
        <p:nvSpPr>
          <p:cNvPr id="10" name="Прямоугольник 9"/>
          <p:cNvSpPr/>
          <p:nvPr/>
        </p:nvSpPr>
        <p:spPr>
          <a:xfrm>
            <a:off x="857224" y="5143512"/>
            <a:ext cx="142876" cy="142876"/>
          </a:xfrm>
          <a:prstGeom prst="rect">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ru-RU"/>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500042"/>
            <a:ext cx="8229600" cy="1143000"/>
          </a:xfrm>
        </p:spPr>
        <p:txBody>
          <a:bodyPr>
            <a:normAutofit/>
          </a:bodyPr>
          <a:lstStyle/>
          <a:p>
            <a:pPr algn="just"/>
            <a:r>
              <a:rPr lang="ru-RU" sz="1600" dirty="0" smtClean="0">
                <a:latin typeface="Times New Roman" pitchFamily="18" charset="0"/>
                <a:cs typeface="Times New Roman" pitchFamily="18" charset="0"/>
              </a:rPr>
              <a:t>В 2019 году инспекцией государственного строительного надзора Новосибирской области направлено в органы прокуратуры 47 заявлений о согласовании внеплановой проверки юридических лиц и индивидуальных предпринимателей, из них 9 заявлений согласовано и по 38 заявлениям отказано в согласовании.</a:t>
            </a:r>
            <a:endParaRPr lang="ru-RU" sz="1600" dirty="0">
              <a:latin typeface="Times New Roman" pitchFamily="18" charset="0"/>
              <a:cs typeface="Times New Roman" pitchFamily="18" charset="0"/>
            </a:endParaRPr>
          </a:p>
        </p:txBody>
      </p:sp>
      <p:sp>
        <p:nvSpPr>
          <p:cNvPr id="3" name="TextBox 2"/>
          <p:cNvSpPr txBox="1"/>
          <p:nvPr/>
        </p:nvSpPr>
        <p:spPr>
          <a:xfrm>
            <a:off x="500034" y="3500438"/>
            <a:ext cx="8001056" cy="1077218"/>
          </a:xfrm>
          <a:prstGeom prst="rect">
            <a:avLst/>
          </a:prstGeom>
          <a:noFill/>
        </p:spPr>
        <p:txBody>
          <a:bodyPr wrap="square" rtlCol="0">
            <a:spAutoFit/>
          </a:bodyPr>
          <a:lstStyle/>
          <a:p>
            <a:pPr algn="just"/>
            <a:r>
              <a:rPr lang="ru-RU" sz="1600" dirty="0" smtClean="0">
                <a:latin typeface="Times New Roman" pitchFamily="18" charset="0"/>
                <a:cs typeface="Times New Roman" pitchFamily="18" charset="0"/>
              </a:rPr>
              <a:t>Пунктом 1 статьи 13 Федерального закона № 294-ФЗ предусмотрено, что срок проведения документарной или выездной проверки не превышает двадцать рабочих дней, нарушений или превышений сроков проведения проверок в 2019 году </a:t>
            </a:r>
            <a:r>
              <a:rPr lang="ru-RU" sz="1600" b="1" dirty="0" smtClean="0">
                <a:latin typeface="Times New Roman" pitchFamily="18" charset="0"/>
                <a:cs typeface="Times New Roman" pitchFamily="18" charset="0"/>
              </a:rPr>
              <a:t>не допущено</a:t>
            </a:r>
            <a:r>
              <a:rPr lang="ru-RU" sz="1600" dirty="0" smtClean="0">
                <a:latin typeface="Times New Roman" pitchFamily="18" charset="0"/>
                <a:cs typeface="Times New Roman" pitchFamily="18" charset="0"/>
              </a:rPr>
              <a:t>.</a:t>
            </a:r>
            <a:endParaRPr lang="ru-RU" sz="1600" dirty="0">
              <a:latin typeface="Times New Roman" pitchFamily="18" charset="0"/>
              <a:cs typeface="Times New Roman" pitchFamily="18" charset="0"/>
            </a:endParaRPr>
          </a:p>
        </p:txBody>
      </p:sp>
      <p:sp>
        <p:nvSpPr>
          <p:cNvPr id="4" name="TextBox 3"/>
          <p:cNvSpPr txBox="1"/>
          <p:nvPr/>
        </p:nvSpPr>
        <p:spPr>
          <a:xfrm>
            <a:off x="785786" y="3000372"/>
            <a:ext cx="7715304" cy="400110"/>
          </a:xfrm>
          <a:prstGeom prst="rect">
            <a:avLst/>
          </a:prstGeom>
          <a:noFill/>
        </p:spPr>
        <p:txBody>
          <a:bodyPr wrap="square" rtlCol="0">
            <a:spAutoFit/>
          </a:bodyPr>
          <a:lstStyle/>
          <a:p>
            <a:r>
              <a:rPr lang="ru-RU" sz="2000" b="1" dirty="0" smtClean="0">
                <a:latin typeface="Times New Roman" pitchFamily="18" charset="0"/>
                <a:cs typeface="Times New Roman" pitchFamily="18" charset="0"/>
              </a:rPr>
              <a:t>Исчисление и соблюдение сроков проведения проверок</a:t>
            </a:r>
            <a:endParaRPr lang="ru-RU" sz="20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28596" y="1214422"/>
            <a:ext cx="8229600" cy="4510862"/>
          </a:xfrm>
        </p:spPr>
        <p:txBody>
          <a:bodyPr>
            <a:noAutofit/>
          </a:bodyPr>
          <a:lstStyle/>
          <a:p>
            <a:r>
              <a:rPr lang="en-US" sz="1500" dirty="0" smtClean="0">
                <a:latin typeface="Times New Roman" pitchFamily="18" charset="0"/>
                <a:cs typeface="Times New Roman" pitchFamily="18" charset="0"/>
              </a:rPr>
              <a:t>      </a:t>
            </a:r>
            <a:r>
              <a:rPr lang="ru-RU" sz="1500" dirty="0" smtClean="0">
                <a:latin typeface="Times New Roman" pitchFamily="18" charset="0"/>
                <a:cs typeface="Times New Roman" pitchFamily="18" charset="0"/>
              </a:rPr>
              <a:t>С января 2018 года организация проверок при осуществлении государственного строительного надзора осуществляется с применением риск - ориентированного подхода. В целях применения риск - ориентированного подхода при организации регионального государственного строительного надзора строящиеся, реконструируемые объекты капитального строительства подлежат отнесению к определенным категориям риска в соответствии с Правилами отнесения деятельности юридических лиц и индивидуальных предпринимателей и (или) используемых ими производственных объектов к определенной категории риска или определенному классу (категории) опасности, утвержденными постановлением Правительства Российской Федерации от 17 августа 2016 года                            № 806 «О применении риск - ориентированного подхода при организации отдельных видов государственного контроля (надзора) и внесении изменений в некоторые акты Правительства Российской Федерации».</a:t>
            </a:r>
            <a:br>
              <a:rPr lang="ru-RU" sz="1500" dirty="0" smtClean="0">
                <a:latin typeface="Times New Roman" pitchFamily="18" charset="0"/>
                <a:cs typeface="Times New Roman" pitchFamily="18" charset="0"/>
              </a:rPr>
            </a:br>
            <a:r>
              <a:rPr lang="ru-RU" sz="1500" dirty="0" smtClean="0">
                <a:latin typeface="Times New Roman" pitchFamily="18" charset="0"/>
                <a:cs typeface="Times New Roman" pitchFamily="18" charset="0"/>
              </a:rPr>
              <a:t>      Присвоение категории риска объекту осуществляется инспекцией после поступления извещения о начале работ на таком объекте в соответствии с критериями отнесения строящихся, реконструируемых объектов капитального строительства к категориям риска при осуществлении регионального государственного строительного надзора с учетом сведений проектной документации, получившей положительное заключение экспертизы проектной документации, на основании соответствующего распоряжения начальника инспекции и отражается в программе проверок.</a:t>
            </a:r>
            <a:endParaRPr lang="ru-RU" sz="1500" dirty="0">
              <a:latin typeface="Times New Roman" pitchFamily="18" charset="0"/>
              <a:cs typeface="Times New Roman" pitchFamily="18" charset="0"/>
            </a:endParaRPr>
          </a:p>
        </p:txBody>
      </p:sp>
      <p:sp>
        <p:nvSpPr>
          <p:cNvPr id="5" name="TextBox 4"/>
          <p:cNvSpPr txBox="1"/>
          <p:nvPr/>
        </p:nvSpPr>
        <p:spPr>
          <a:xfrm>
            <a:off x="500034" y="857232"/>
            <a:ext cx="8358278" cy="400110"/>
          </a:xfrm>
          <a:prstGeom prst="rect">
            <a:avLst/>
          </a:prstGeom>
          <a:noFill/>
        </p:spPr>
        <p:txBody>
          <a:bodyPr wrap="square" rtlCol="0">
            <a:spAutoFit/>
          </a:bodyPr>
          <a:lstStyle/>
          <a:p>
            <a:r>
              <a:rPr lang="ru-RU" sz="2000" b="1" dirty="0" smtClean="0">
                <a:latin typeface="Times New Roman" pitchFamily="18" charset="0"/>
                <a:cs typeface="Times New Roman" pitchFamily="18" charset="0"/>
              </a:rPr>
              <a:t>Разработка и издание приказов о проведении проверок, их содержание</a:t>
            </a:r>
            <a:endParaRPr lang="ru-RU" sz="2000"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00034" y="2714620"/>
            <a:ext cx="8229600" cy="1143000"/>
          </a:xfrm>
        </p:spPr>
        <p:txBody>
          <a:bodyPr>
            <a:noAutofit/>
          </a:bodyPr>
          <a:lstStyle/>
          <a:p>
            <a:r>
              <a:rPr lang="ru-RU" sz="2000" dirty="0" smtClean="0">
                <a:latin typeface="Times New Roman" pitchFamily="18" charset="0"/>
                <a:cs typeface="Times New Roman" pitchFamily="18" charset="0"/>
              </a:rPr>
              <a:t>      </a:t>
            </a:r>
            <a:r>
              <a:rPr lang="ru-RU" sz="1600" dirty="0" smtClean="0">
                <a:latin typeface="Times New Roman" pitchFamily="18" charset="0"/>
                <a:cs typeface="Times New Roman" pitchFamily="18" charset="0"/>
              </a:rPr>
              <a:t>В 2019 году в разрезе установленных категорий риска, по программам проверок было проведено 1553 проверки по 711 объектам, что составило 67,4% от всех объектов, по которым проводились такие проверки (в 2018 году 801 проверка, по 447 объектам, 37,2% от всех объектов).</a:t>
            </a:r>
            <a:endParaRPr lang="ru-RU" sz="1600" dirty="0">
              <a:latin typeface="Times New Roman" pitchFamily="18" charset="0"/>
              <a:cs typeface="Times New Roman" pitchFamily="18" charset="0"/>
            </a:endParaRPr>
          </a:p>
        </p:txBody>
      </p:sp>
      <p:sp>
        <p:nvSpPr>
          <p:cNvPr id="4" name="TextBox 3"/>
          <p:cNvSpPr txBox="1"/>
          <p:nvPr/>
        </p:nvSpPr>
        <p:spPr>
          <a:xfrm>
            <a:off x="285720" y="357166"/>
            <a:ext cx="8572560" cy="584775"/>
          </a:xfrm>
          <a:prstGeom prst="rect">
            <a:avLst/>
          </a:prstGeom>
          <a:noFill/>
        </p:spPr>
        <p:txBody>
          <a:bodyPr wrap="square" rtlCol="0">
            <a:spAutoFit/>
          </a:bodyPr>
          <a:lstStyle/>
          <a:p>
            <a:pPr algn="just"/>
            <a:r>
              <a:rPr lang="ru-RU" sz="1600" dirty="0" smtClean="0">
                <a:latin typeface="Times New Roman" pitchFamily="18" charset="0"/>
                <a:cs typeface="Times New Roman" pitchFamily="18" charset="0"/>
              </a:rPr>
              <a:t>При осуществлении регионального государственного строительного надзора программа проверок составляется с учетом категории риска объекта и включает:</a:t>
            </a:r>
            <a:endParaRPr lang="ru-RU" sz="1600" dirty="0">
              <a:latin typeface="Times New Roman" pitchFamily="18" charset="0"/>
              <a:cs typeface="Times New Roman" pitchFamily="18" charset="0"/>
            </a:endParaRPr>
          </a:p>
        </p:txBody>
      </p:sp>
      <p:graphicFrame>
        <p:nvGraphicFramePr>
          <p:cNvPr id="5" name="Таблица 4"/>
          <p:cNvGraphicFramePr>
            <a:graphicFrameLocks noGrp="1"/>
          </p:cNvGraphicFramePr>
          <p:nvPr/>
        </p:nvGraphicFramePr>
        <p:xfrm>
          <a:off x="642910" y="1071546"/>
          <a:ext cx="7715304" cy="1112520"/>
        </p:xfrm>
        <a:graphic>
          <a:graphicData uri="http://schemas.openxmlformats.org/drawingml/2006/table">
            <a:tbl>
              <a:tblPr firstRow="1" bandRow="1">
                <a:tableStyleId>{5C22544A-7EE6-4342-B048-85BDC9FD1C3A}</a:tableStyleId>
              </a:tblPr>
              <a:tblGrid>
                <a:gridCol w="3857652"/>
                <a:gridCol w="3857652"/>
              </a:tblGrid>
              <a:tr h="370840">
                <a:tc>
                  <a:txBody>
                    <a:bodyPr/>
                    <a:lstStyle/>
                    <a:p>
                      <a:r>
                        <a:rPr lang="ru-RU" sz="1400" dirty="0" smtClean="0">
                          <a:latin typeface="Times New Roman" pitchFamily="18" charset="0"/>
                          <a:cs typeface="Times New Roman" pitchFamily="18" charset="0"/>
                        </a:rPr>
                        <a:t>Для</a:t>
                      </a:r>
                      <a:r>
                        <a:rPr lang="ru-RU" sz="1400" baseline="0" dirty="0" smtClean="0">
                          <a:latin typeface="Times New Roman" pitchFamily="18" charset="0"/>
                          <a:cs typeface="Times New Roman" pitchFamily="18" charset="0"/>
                        </a:rPr>
                        <a:t> категории высокого риска</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Не более 12 проверок</a:t>
                      </a:r>
                      <a:endParaRPr lang="ru-RU" sz="1400" dirty="0">
                        <a:latin typeface="Times New Roman" pitchFamily="18" charset="0"/>
                        <a:cs typeface="Times New Roman" pitchFamily="18" charset="0"/>
                      </a:endParaRPr>
                    </a:p>
                  </a:txBody>
                  <a:tcPr/>
                </a:tc>
              </a:tr>
              <a:tr h="370840">
                <a:tc>
                  <a:txBody>
                    <a:bodyPr/>
                    <a:lstStyle/>
                    <a:p>
                      <a:r>
                        <a:rPr lang="ru-RU" sz="1400" dirty="0" smtClean="0">
                          <a:latin typeface="Times New Roman" pitchFamily="18" charset="0"/>
                          <a:cs typeface="Times New Roman" pitchFamily="18" charset="0"/>
                        </a:rPr>
                        <a:t>Для категории значительного</a:t>
                      </a:r>
                      <a:r>
                        <a:rPr lang="ru-RU" sz="1400" baseline="0" dirty="0" smtClean="0">
                          <a:latin typeface="Times New Roman" pitchFamily="18" charset="0"/>
                          <a:cs typeface="Times New Roman" pitchFamily="18" charset="0"/>
                        </a:rPr>
                        <a:t> риска</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Не</a:t>
                      </a:r>
                      <a:r>
                        <a:rPr lang="ru-RU" sz="1400" baseline="0" dirty="0" smtClean="0">
                          <a:latin typeface="Times New Roman" pitchFamily="18" charset="0"/>
                          <a:cs typeface="Times New Roman" pitchFamily="18" charset="0"/>
                        </a:rPr>
                        <a:t> более 10 проверок</a:t>
                      </a:r>
                      <a:endParaRPr lang="ru-RU" sz="1400" dirty="0">
                        <a:latin typeface="Times New Roman" pitchFamily="18" charset="0"/>
                        <a:cs typeface="Times New Roman" pitchFamily="18" charset="0"/>
                      </a:endParaRPr>
                    </a:p>
                  </a:txBody>
                  <a:tcPr/>
                </a:tc>
              </a:tr>
              <a:tr h="370840">
                <a:tc>
                  <a:txBody>
                    <a:bodyPr/>
                    <a:lstStyle/>
                    <a:p>
                      <a:r>
                        <a:rPr lang="ru-RU" sz="1400" dirty="0" smtClean="0">
                          <a:latin typeface="Times New Roman" pitchFamily="18" charset="0"/>
                          <a:cs typeface="Times New Roman" pitchFamily="18" charset="0"/>
                        </a:rPr>
                        <a:t>Для категории умеренного риска</a:t>
                      </a:r>
                      <a:endParaRPr lang="ru-RU" sz="1400" dirty="0">
                        <a:latin typeface="Times New Roman" pitchFamily="18" charset="0"/>
                        <a:cs typeface="Times New Roman" pitchFamily="18" charset="0"/>
                      </a:endParaRPr>
                    </a:p>
                  </a:txBody>
                  <a:tcPr/>
                </a:tc>
                <a:tc>
                  <a:txBody>
                    <a:bodyPr/>
                    <a:lstStyle/>
                    <a:p>
                      <a:r>
                        <a:rPr lang="ru-RU" sz="1400" dirty="0" smtClean="0">
                          <a:latin typeface="Times New Roman" pitchFamily="18" charset="0"/>
                          <a:cs typeface="Times New Roman" pitchFamily="18" charset="0"/>
                        </a:rPr>
                        <a:t>Не более 7 проверок</a:t>
                      </a:r>
                      <a:endParaRPr lang="ru-RU" sz="1400" dirty="0">
                        <a:latin typeface="Times New Roman" pitchFamily="18" charset="0"/>
                        <a:cs typeface="Times New Roman" pitchFamily="18" charset="0"/>
                      </a:endParaRPr>
                    </a:p>
                  </a:txBody>
                  <a:tcPr/>
                </a:tc>
              </a:tr>
            </a:tbl>
          </a:graphicData>
        </a:graphic>
      </p:graphicFrame>
      <p:sp>
        <p:nvSpPr>
          <p:cNvPr id="6" name="Заголовок 1"/>
          <p:cNvSpPr txBox="1">
            <a:spLocks/>
          </p:cNvSpPr>
          <p:nvPr/>
        </p:nvSpPr>
        <p:spPr>
          <a:xfrm>
            <a:off x="571472" y="4500570"/>
            <a:ext cx="8358246" cy="1643074"/>
          </a:xfrm>
          <a:prstGeom prst="rect">
            <a:avLst/>
          </a:prstGeom>
        </p:spPr>
        <p:txBody>
          <a:bodyPr vert="horz" lIns="0" rIns="0" bIns="0" anchor="b">
            <a:noAutofit/>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kumimoji="0" lang="ru-RU" b="0"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      </a:t>
            </a:r>
            <a:r>
              <a:rPr kumimoji="0" lang="ru-RU" sz="1600" b="0" i="0" u="none" strike="noStrike" kern="1200" cap="none" spc="0" normalizeH="0" baseline="0" noProof="0" dirty="0" smtClean="0">
                <a:ln>
                  <a:noFill/>
                </a:ln>
                <a:solidFill>
                  <a:schemeClr val="tx2"/>
                </a:solidFill>
                <a:effectLst/>
                <a:uLnTx/>
                <a:uFillTx/>
                <a:latin typeface="Times New Roman" pitchFamily="18" charset="0"/>
                <a:ea typeface="+mj-ea"/>
                <a:cs typeface="Times New Roman" pitchFamily="18" charset="0"/>
              </a:rPr>
              <a:t>На основании пункта 1 статьи 14 Федерального закона № 294-ФЗ приказы инспекции о проведении проверок разрабатываются и издаются в соответствии с типовой формой распоряжения (приказа) органа государственного контроля (надзора) о проведении проверки юридического лица, индивидуального предпринимателя, утвержденной приказом Минэкономразвития России от 30.04.2009 № 141 (далее - Типовая форма).  </a:t>
            </a:r>
            <a:endParaRPr kumimoji="0" lang="ru-RU" sz="1600" b="0" i="0" u="none" strike="noStrike" kern="1200" cap="none" spc="0" normalizeH="0" baseline="0" noProof="0" dirty="0">
              <a:ln>
                <a:noFill/>
              </a:ln>
              <a:solidFill>
                <a:schemeClr val="tx2"/>
              </a:solidFill>
              <a:effectLst/>
              <a:uLnTx/>
              <a:uFillTx/>
              <a:latin typeface="Times New Roman" pitchFamily="18" charset="0"/>
              <a:ea typeface="+mj-ea"/>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Содержимое 2"/>
          <p:cNvSpPr>
            <a:spLocks noGrp="1"/>
          </p:cNvSpPr>
          <p:nvPr>
            <p:ph idx="1"/>
          </p:nvPr>
        </p:nvSpPr>
        <p:spPr>
          <a:xfrm>
            <a:off x="428596" y="428604"/>
            <a:ext cx="8429684" cy="5857916"/>
          </a:xfrm>
        </p:spPr>
        <p:txBody>
          <a:bodyPr>
            <a:noAutofit/>
          </a:bodyPr>
          <a:lstStyle/>
          <a:p>
            <a:pPr algn="just">
              <a:buNone/>
            </a:pPr>
            <a:r>
              <a:rPr lang="ru-RU" sz="1500" dirty="0" smtClean="0">
                <a:latin typeface="Times New Roman" pitchFamily="18" charset="0"/>
                <a:cs typeface="Times New Roman" pitchFamily="18" charset="0"/>
              </a:rPr>
              <a:t>В приказах инспекции о проведении проверки указываются сведения, предусмотренные пунктом 2 статьи   14 Федерального закона № 294-ФЗ и Типовой формой, а именно: </a:t>
            </a:r>
          </a:p>
          <a:p>
            <a:pPr algn="just">
              <a:buNone/>
            </a:pPr>
            <a:r>
              <a:rPr lang="ru-RU" sz="1500" dirty="0" smtClean="0">
                <a:latin typeface="Times New Roman" pitchFamily="18" charset="0"/>
                <a:cs typeface="Times New Roman" pitchFamily="18" charset="0"/>
              </a:rPr>
              <a:t>- наименование органа государственного контроля (надзора), а также вид (виды) государственного контроля (надзора); </a:t>
            </a:r>
          </a:p>
          <a:p>
            <a:pPr algn="just">
              <a:buNone/>
            </a:pPr>
            <a:r>
              <a:rPr lang="ru-RU" sz="1500" dirty="0" smtClean="0">
                <a:latin typeface="Times New Roman" pitchFamily="18" charset="0"/>
                <a:cs typeface="Times New Roman" pitchFamily="18" charset="0"/>
              </a:rPr>
              <a:t>- фамилия, имя, отчество, должность должностного лица или должностных лиц, уполномоченных на проведение проверки, а также привлекаемых к проведению проверки экспертов, представителей экспертных организаций; </a:t>
            </a:r>
          </a:p>
          <a:p>
            <a:pPr algn="just">
              <a:buNone/>
            </a:pPr>
            <a:r>
              <a:rPr lang="ru-RU" sz="1500" dirty="0" smtClean="0">
                <a:latin typeface="Times New Roman" pitchFamily="18" charset="0"/>
                <a:cs typeface="Times New Roman" pitchFamily="18" charset="0"/>
              </a:rPr>
              <a:t>- наименование юридического лица или фамилия, имя, отчество индивидуального предпринимателя, проверка которых проводится, места нахождения юридического лица (ее филиалов, представительств, обособленных структурных подразделений) или места фактического осуществления деятельности индивидуальных предпринимателей; </a:t>
            </a:r>
          </a:p>
          <a:p>
            <a:pPr algn="just">
              <a:buNone/>
            </a:pPr>
            <a:r>
              <a:rPr lang="ru-RU" sz="1500" dirty="0" smtClean="0">
                <a:latin typeface="Times New Roman" pitchFamily="18" charset="0"/>
                <a:cs typeface="Times New Roman" pitchFamily="18" charset="0"/>
              </a:rPr>
              <a:t>-     цели, задачи, предмет проверки и срок ее проведения; </a:t>
            </a:r>
          </a:p>
          <a:p>
            <a:pPr algn="just">
              <a:buNone/>
            </a:pPr>
            <a:r>
              <a:rPr lang="ru-RU" sz="1500" dirty="0" smtClean="0">
                <a:latin typeface="Times New Roman" pitchFamily="18" charset="0"/>
                <a:cs typeface="Times New Roman" pitchFamily="18" charset="0"/>
              </a:rPr>
              <a:t>-   правовые основания проведения проверки, в том числе подлежащие проверке обязательные  требования: </a:t>
            </a:r>
          </a:p>
          <a:p>
            <a:pPr algn="just">
              <a:buNone/>
            </a:pPr>
            <a:r>
              <a:rPr lang="ru-RU" sz="1500" dirty="0" smtClean="0">
                <a:latin typeface="Times New Roman" pitchFamily="18" charset="0"/>
                <a:cs typeface="Times New Roman" pitchFamily="18" charset="0"/>
              </a:rPr>
              <a:t>-  сроки проведения и перечень мероприятий по контролю, необходимых для достижения целей и задач проведения проверки; </a:t>
            </a:r>
          </a:p>
          <a:p>
            <a:pPr algn="just">
              <a:buNone/>
            </a:pPr>
            <a:r>
              <a:rPr lang="ru-RU" sz="1500" dirty="0" smtClean="0">
                <a:latin typeface="Times New Roman" pitchFamily="18" charset="0"/>
                <a:cs typeface="Times New Roman" pitchFamily="18" charset="0"/>
              </a:rPr>
              <a:t>- перечень административных регламентов по осуществлению государственного строительного контроля (надзора); </a:t>
            </a:r>
          </a:p>
          <a:p>
            <a:pPr algn="just">
              <a:buNone/>
            </a:pPr>
            <a:r>
              <a:rPr lang="ru-RU" sz="1500" dirty="0" smtClean="0">
                <a:latin typeface="Times New Roman" pitchFamily="18" charset="0"/>
                <a:cs typeface="Times New Roman" pitchFamily="18" charset="0"/>
              </a:rPr>
              <a:t>-   перечень документов, предоставление которых необходимо для достижения целей и задач проведения проверки; </a:t>
            </a:r>
          </a:p>
          <a:p>
            <a:pPr algn="just">
              <a:buNone/>
            </a:pPr>
            <a:r>
              <a:rPr lang="ru-RU" sz="1500" dirty="0" smtClean="0">
                <a:latin typeface="Times New Roman" pitchFamily="18" charset="0"/>
                <a:cs typeface="Times New Roman" pitchFamily="18" charset="0"/>
              </a:rPr>
              <a:t>-    даты начала и окончания проведения проверки. </a:t>
            </a:r>
          </a:p>
          <a:p>
            <a:pPr algn="just">
              <a:buNone/>
            </a:pPr>
            <a:r>
              <a:rPr lang="ru-RU" sz="1500" dirty="0" smtClean="0">
                <a:latin typeface="Times New Roman" pitchFamily="18" charset="0"/>
                <a:cs typeface="Times New Roman" pitchFamily="18" charset="0"/>
              </a:rPr>
              <a:t>Инспекцией обеспечивается строгое соблюдение требований к форме и содержанию приказа о проведении проверки.</a:t>
            </a:r>
            <a:endParaRPr lang="ru-RU" sz="1500" dirty="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оток">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Поток">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4261</TotalTime>
  <Words>1408</Words>
  <Application>Microsoft Office PowerPoint</Application>
  <PresentationFormat>Экран (4:3)</PresentationFormat>
  <Paragraphs>191</Paragraphs>
  <Slides>28</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28</vt:i4>
      </vt:variant>
    </vt:vector>
  </HeadingPairs>
  <TitlesOfParts>
    <vt:vector size="29" baseType="lpstr">
      <vt:lpstr>Поток</vt:lpstr>
      <vt:lpstr>Презентация PowerPoint</vt:lpstr>
      <vt:lpstr>Презентация PowerPoint</vt:lpstr>
      <vt:lpstr>Презентация PowerPoint</vt:lpstr>
      <vt:lpstr>ВАЖНО!</vt:lpstr>
      <vt:lpstr>По основаниям указанным в подпунктах а, б пункта 2, подпунктах а, б пункта 3 части 5 статьи 54 ГрК РФ, в соответствии с полномочиями инспекции, предусмотренными Положением об инспекции государственного строительного надзора Новосибирской области, утвержденным постановлением Правительства Новосибирской области от 18.10.2016 № 342-п «Об утверждении Положения об инспекции государственного строительного надзора Новосибирской области» в 2019 году было проведено 3 503 проверки (в 2018 году – 3435 проверок)</vt:lpstr>
      <vt:lpstr>В 2019 году инспекцией государственного строительного надзора Новосибирской области направлено в органы прокуратуры 47 заявлений о согласовании внеплановой проверки юридических лиц и индивидуальных предпринимателей, из них 9 заявлений согласовано и по 38 заявлениям отказано в согласовании.</vt:lpstr>
      <vt:lpstr>      С января 2018 года организация проверок при осуществлении государственного строительного надзора осуществляется с применением риск - ориентированного подхода. В целях применения риск - ориентированного подхода при организации регионального государственного строительного надзора строящиеся, реконструируемые объекты капитального строительства подлежат отнесению к определенным категориям риска в соответствии с Правилами отнесения деятельности юридических лиц и индивидуальных предпринимателей и (или) используемых ими производственных объектов к определенной категории риска или определенному классу (категории) опасности, утвержденными постановлением Правительства Российской Федерации от 17 августа 2016 года                            № 806 «О применении риск - ориентированного подхода при организации отдельных видов государственного контроля (надзора) и внесении изменений в некоторые акты Правительства Российской Федерации».       Присвоение категории риска объекту осуществляется инспекцией после поступления извещения о начале работ на таком объекте в соответствии с критериями отнесения строящихся, реконструируемых объектов капитального строительства к категориям риска при осуществлении регионального государственного строительного надзора с учетом сведений проектной документации, получившей положительное заключение экспертизы проектной документации, на основании соответствующего распоряжения начальника инспекции и отражается в программе проверок.</vt:lpstr>
      <vt:lpstr>      В 2019 году в разрезе установленных категорий риска, по программам проверок было проведено 1553 проверки по 711 объектам, что составило 67,4% от всех объектов, по которым проводились такие проверки (в 2018 году 801 проверка, по 447 объектам, 37,2% от всех объектов).</vt:lpstr>
      <vt:lpstr>Презентация PowerPoint</vt:lpstr>
      <vt:lpstr>Соблюдение прав юридических лиц и индивидуальных предпринимателей при организации и проведении проверки</vt:lpstr>
      <vt:lpstr>Презентация PowerPoint</vt:lpstr>
      <vt:lpstr>Оформление результатов проверки и принятия мер по ее результатам</vt:lpstr>
      <vt:lpstr>Презентация PowerPoint</vt:lpstr>
      <vt:lpstr>Работа с заявлениями и обращениями граждан, содержащими сведения о нарушении обязательных требований, причинении вреда или угрозе причинения вреда охраняемым законом ценностям</vt:lpstr>
      <vt:lpstr>Привлечение юридических лиц, и должностных лиц, индивидуальных предпринимателей к административной ответственности за административные правонарушения, выявленные при осуществлении регионального государственного строительного надзора</vt:lpstr>
      <vt:lpstr>Из 489 вынесенных в 2019 году постановлений о привлечении к административной ответственности (в 2018 – 781), включая решения по делам, переданным в суд, стоит выделить наиболее характерные:</vt:lpstr>
      <vt:lpstr>По результатам рассмотрения административных дел, в 2019 году были наложены административные штрафы на общую сумму 17535 тыс. руб.                                                  (в 2018 году 24390 тыс. руб.), из них:</vt:lpstr>
      <vt:lpstr>Оценка тяжести нарушений обязательных требований и выбор ответственности, к которой привлекается виновное лицо</vt:lpstr>
      <vt:lpstr>Типичные нарушения обязательных требований проектной документации:</vt:lpstr>
      <vt:lpstr>Типичные нарушения обязательных требований: </vt:lpstr>
      <vt:lpstr>Необходимые меры в целях недопущения нарушений:</vt:lpstr>
      <vt:lpstr>Презентация PowerPoint</vt:lpstr>
      <vt:lpstr>Презентация PowerPoint</vt:lpstr>
      <vt:lpstr>Презентация PowerPoint</vt:lpstr>
      <vt:lpstr>Презентация PowerPoint</vt:lpstr>
      <vt:lpstr>Проблемы и противоречия в законодательстве РФ. Предложения по совершенствованию законодательства</vt:lpstr>
      <vt:lpstr>Презентация PowerPoint</vt:lpstr>
      <vt:lpstr>Презентация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admin</dc:creator>
  <cp:lastModifiedBy>Белокопытова Наталья Михайловна</cp:lastModifiedBy>
  <cp:revision>89</cp:revision>
  <cp:lastPrinted>2020-03-23T02:48:47Z</cp:lastPrinted>
  <dcterms:created xsi:type="dcterms:W3CDTF">2020-03-09T08:11:32Z</dcterms:created>
  <dcterms:modified xsi:type="dcterms:W3CDTF">2020-03-27T08:28:19Z</dcterms:modified>
</cp:coreProperties>
</file>