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96" r:id="rId3"/>
    <p:sldId id="258" r:id="rId4"/>
    <p:sldId id="291" r:id="rId5"/>
    <p:sldId id="270" r:id="rId6"/>
    <p:sldId id="265" r:id="rId7"/>
    <p:sldId id="273" r:id="rId8"/>
    <p:sldId id="298" r:id="rId9"/>
    <p:sldId id="286" r:id="rId10"/>
    <p:sldId id="294" r:id="rId11"/>
    <p:sldId id="297" r:id="rId12"/>
    <p:sldId id="299" r:id="rId13"/>
    <p:sldId id="264"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C48"/>
    <a:srgbClr val="1F5480"/>
    <a:srgbClr val="2E2C2D"/>
    <a:srgbClr val="47627F"/>
    <a:srgbClr val="04105A"/>
    <a:srgbClr val="ED613E"/>
    <a:srgbClr val="856E45"/>
    <a:srgbClr val="6F267F"/>
    <a:srgbClr val="FECB00"/>
    <a:srgbClr val="729F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autoAdjust="0"/>
  </p:normalViewPr>
  <p:slideViewPr>
    <p:cSldViewPr snapToGrid="0">
      <p:cViewPr>
        <p:scale>
          <a:sx n="110" d="100"/>
          <a:sy n="110" d="100"/>
        </p:scale>
        <p:origin x="24" y="25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CC1874-4CEE-455E-A841-74269645426C}" type="datetimeFigureOut">
              <a:rPr lang="ru-RU" smtClean="0"/>
              <a:pPr/>
              <a:t>25.02.2025</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435656-5D56-419D-A446-F48A38227A80}" type="slidenum">
              <a:rPr lang="ru-RU" smtClean="0"/>
              <a:pPr/>
              <a:t>‹#›</a:t>
            </a:fld>
            <a:endParaRPr lang="ru-RU"/>
          </a:p>
        </p:txBody>
      </p:sp>
    </p:spTree>
    <p:extLst>
      <p:ext uri="{BB962C8B-B14F-4D97-AF65-F5344CB8AC3E}">
        <p14:creationId xmlns:p14="http://schemas.microsoft.com/office/powerpoint/2010/main" val="2331878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685800" y="841772"/>
            <a:ext cx="7772400" cy="17907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94391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41494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8800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45546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5"/>
            <a:ext cx="7886700" cy="2139553"/>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442099"/>
            <a:ext cx="7886700" cy="112514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E7815E-F7B8-4E93-9F6C-89F6C3C8DBB8}" type="datetimeFigureOut">
              <a:rPr lang="en-US" smtClean="0"/>
              <a:pPr/>
              <a:t>2/25/2025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85207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E7815E-F7B8-4E93-9F6C-89F6C3C8DBB8}"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6507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E7815E-F7B8-4E93-9F6C-89F6C3C8DBB8}" type="datetimeFigureOut">
              <a:rPr lang="en-US" smtClean="0"/>
              <a:pPr/>
              <a:t>2/25/2025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7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E7815E-F7B8-4E93-9F6C-89F6C3C8DBB8}" type="datetimeFigureOut">
              <a:rPr lang="en-US" smtClean="0"/>
              <a:pPr/>
              <a:t>2/25/2025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3910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7815E-F7B8-4E93-9F6C-89F6C3C8DBB8}" type="datetimeFigureOut">
              <a:rPr lang="en-US" smtClean="0"/>
              <a:pPr/>
              <a:t>2/25/2025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24613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740570"/>
            <a:ext cx="4629150" cy="36552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4887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740570"/>
            <a:ext cx="4629150" cy="365521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2/25/2025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672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88" y="275"/>
            <a:ext cx="9143024" cy="5142951"/>
          </a:xfrm>
          <a:prstGeom prst="rect">
            <a:avLst/>
          </a:prstGeom>
        </p:spPr>
      </p:pic>
      <p:sp>
        <p:nvSpPr>
          <p:cNvPr id="2" name="Title Placeholder 1"/>
          <p:cNvSpPr>
            <a:spLocks noGrp="1"/>
          </p:cNvSpPr>
          <p:nvPr>
            <p:ph type="title"/>
          </p:nvPr>
        </p:nvSpPr>
        <p:spPr>
          <a:xfrm>
            <a:off x="628650" y="273845"/>
            <a:ext cx="7886700" cy="99417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E7815E-F7B8-4E93-9F6C-89F6C3C8DBB8}" type="datetimeFigureOut">
              <a:rPr lang="en-US" smtClean="0"/>
              <a:pPr/>
              <a:t>2/25/2025</a:t>
            </a:fld>
            <a:endParaRPr lang="en-US"/>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0837FF7-5919-41BF-8DD0-96FAEA1BD99B}" type="slidenum">
              <a:rPr lang="en-US" smtClean="0"/>
              <a:pPr/>
              <a:t>‹#›</a:t>
            </a:fld>
            <a:endParaRPr lang="en-US"/>
          </a:p>
        </p:txBody>
      </p:sp>
    </p:spTree>
    <p:extLst>
      <p:ext uri="{BB962C8B-B14F-4D97-AF65-F5344CB8AC3E}">
        <p14:creationId xmlns:p14="http://schemas.microsoft.com/office/powerpoint/2010/main" val="2857459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knd.gov.ru/-/mobile-app"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gerbnso1.png"/>
          <p:cNvPicPr>
            <a:picLocks noChangeAspect="1"/>
          </p:cNvPicPr>
          <p:nvPr/>
        </p:nvPicPr>
        <p:blipFill>
          <a:blip r:embed="rId2" cstate="print"/>
          <a:stretch>
            <a:fillRect/>
          </a:stretch>
        </p:blipFill>
        <p:spPr>
          <a:xfrm>
            <a:off x="151662" y="215320"/>
            <a:ext cx="1062492" cy="1296240"/>
          </a:xfrm>
          <a:prstGeom prst="rect">
            <a:avLst/>
          </a:prstGeom>
        </p:spPr>
      </p:pic>
      <p:sp>
        <p:nvSpPr>
          <p:cNvPr id="5" name="Subtitle 2"/>
          <p:cNvSpPr txBox="1">
            <a:spLocks/>
          </p:cNvSpPr>
          <p:nvPr/>
        </p:nvSpPr>
        <p:spPr>
          <a:xfrm>
            <a:off x="1308414" y="194328"/>
            <a:ext cx="5923547" cy="1289239"/>
          </a:xfrm>
          <a:prstGeom prst="rect">
            <a:avLst/>
          </a:prstGeom>
        </p:spPr>
        <p:txBody>
          <a:bodyPr vert="horz" lIns="91440" tIns="45720" rIns="91440" bIns="45720" rtlCol="0">
            <a:normAutofit fontScale="92500" lnSpcReduction="10000"/>
          </a:bodyPr>
          <a:lstStyle/>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kumimoji="0" lang="ru-RU" sz="24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cs typeface="Arial" pitchFamily="34" charset="0"/>
              </a:rPr>
              <a:t>ИНСПЕКЦИЯ </a:t>
            </a:r>
            <a:r>
              <a:rPr lang="ru-RU" sz="2400" b="1" dirty="0" smtClean="0">
                <a:solidFill>
                  <a:schemeClr val="bg1"/>
                </a:solidFill>
                <a:effectLst>
                  <a:outerShdw blurRad="38100" dist="38100" dir="2700000" algn="tl">
                    <a:srgbClr val="000000">
                      <a:alpha val="43137"/>
                    </a:srgbClr>
                  </a:outerShdw>
                </a:effectLst>
                <a:cs typeface="Arial" pitchFamily="34" charset="0"/>
              </a:rPr>
              <a:t>ГОСУДАРСТВЕННОГО</a:t>
            </a:r>
          </a:p>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lang="ru-RU" sz="2400" b="1" dirty="0" smtClean="0">
                <a:solidFill>
                  <a:schemeClr val="bg1"/>
                </a:solidFill>
                <a:effectLst>
                  <a:outerShdw blurRad="38100" dist="38100" dir="2700000" algn="tl">
                    <a:srgbClr val="000000">
                      <a:alpha val="43137"/>
                    </a:srgbClr>
                  </a:outerShdw>
                </a:effectLst>
                <a:cs typeface="Arial" pitchFamily="34" charset="0"/>
              </a:rPr>
              <a:t>СТРОИТЕЛЬНОГО НАДЗОРА</a:t>
            </a:r>
          </a:p>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kumimoji="0" lang="ru-RU" sz="24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cs typeface="Arial" pitchFamily="34" charset="0"/>
              </a:rPr>
              <a:t>НОВОСИБИРСКОЙ ОБЛАСТИ</a:t>
            </a:r>
            <a:endParaRPr kumimoji="0" lang="en-US" sz="24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cs typeface="Arial" pitchFamily="34" charset="0"/>
            </a:endParaRPr>
          </a:p>
        </p:txBody>
      </p:sp>
      <p:sp>
        <p:nvSpPr>
          <p:cNvPr id="6" name="TextBox 5"/>
          <p:cNvSpPr txBox="1"/>
          <p:nvPr/>
        </p:nvSpPr>
        <p:spPr>
          <a:xfrm>
            <a:off x="0" y="4743390"/>
            <a:ext cx="2458192" cy="400110"/>
          </a:xfrm>
          <a:prstGeom prst="rect">
            <a:avLst/>
          </a:prstGeom>
          <a:noFill/>
        </p:spPr>
        <p:txBody>
          <a:bodyPr wrap="square" rtlCol="0">
            <a:spAutoFit/>
          </a:bodyPr>
          <a:lstStyle/>
          <a:p>
            <a:r>
              <a:rPr lang="en-US" sz="2000" b="1" dirty="0" smtClean="0">
                <a:solidFill>
                  <a:schemeClr val="bg1"/>
                </a:solidFill>
              </a:rPr>
              <a:t>www.gsn.nso.ru</a:t>
            </a:r>
            <a:endParaRPr lang="ru-RU" sz="2000" b="1" dirty="0">
              <a:solidFill>
                <a:schemeClr val="bg1"/>
              </a:solidFill>
            </a:endParaRPr>
          </a:p>
        </p:txBody>
      </p:sp>
      <p:sp>
        <p:nvSpPr>
          <p:cNvPr id="9" name="Title 1"/>
          <p:cNvSpPr>
            <a:spLocks noGrp="1"/>
          </p:cNvSpPr>
          <p:nvPr>
            <p:ph type="ctrTitle"/>
          </p:nvPr>
        </p:nvSpPr>
        <p:spPr>
          <a:xfrm>
            <a:off x="0" y="1615179"/>
            <a:ext cx="9144000" cy="2070413"/>
          </a:xfrm>
          <a:ln>
            <a:noFill/>
          </a:ln>
        </p:spPr>
        <p:txBody>
          <a:bodyPr anchor="ctr" anchorCtr="0">
            <a:noAutofit/>
          </a:bodyPr>
          <a:lstStyle/>
          <a:p>
            <a:pPr>
              <a:lnSpc>
                <a:spcPct val="100000"/>
              </a:lnSpc>
              <a:spcBef>
                <a:spcPts val="0"/>
              </a:spcBef>
            </a:pPr>
            <a:r>
              <a:rPr lang="ru-RU" sz="2400" b="1" dirty="0" smtClean="0">
                <a:solidFill>
                  <a:srgbClr val="1F5480"/>
                </a:solidFill>
                <a:effectLst>
                  <a:outerShdw blurRad="38100" dist="38100" dir="2700000" algn="tl">
                    <a:srgbClr val="000000">
                      <a:alpha val="43137"/>
                    </a:srgbClr>
                  </a:outerShdw>
                </a:effectLst>
                <a:latin typeface="+mn-lt"/>
                <a:ea typeface="+mn-ea"/>
                <a:cs typeface="Arial" pitchFamily="34" charset="0"/>
              </a:rPr>
              <a:t/>
            </a:r>
            <a:br>
              <a:rPr lang="ru-RU" sz="2400" b="1" dirty="0" smtClean="0">
                <a:solidFill>
                  <a:srgbClr val="1F5480"/>
                </a:solidFill>
                <a:effectLst>
                  <a:outerShdw blurRad="38100" dist="38100" dir="2700000" algn="tl">
                    <a:srgbClr val="000000">
                      <a:alpha val="43137"/>
                    </a:srgbClr>
                  </a:outerShdw>
                </a:effectLst>
                <a:latin typeface="+mn-lt"/>
                <a:ea typeface="+mn-ea"/>
                <a:cs typeface="Arial" pitchFamily="34" charset="0"/>
              </a:rPr>
            </a:br>
            <a:r>
              <a:rPr lang="ru-RU" sz="2400" b="1" dirty="0">
                <a:solidFill>
                  <a:srgbClr val="1F5480"/>
                </a:solidFill>
                <a:effectLst>
                  <a:outerShdw blurRad="38100" dist="38100" dir="2700000" algn="tl">
                    <a:srgbClr val="000000">
                      <a:alpha val="43137"/>
                    </a:srgbClr>
                  </a:outerShdw>
                </a:effectLst>
                <a:latin typeface="+mn-lt"/>
                <a:ea typeface="+mn-ea"/>
                <a:cs typeface="Arial" pitchFamily="34" charset="0"/>
              </a:rPr>
              <a:t/>
            </a:r>
            <a:br>
              <a:rPr lang="ru-RU" sz="2400" b="1" dirty="0">
                <a:solidFill>
                  <a:srgbClr val="1F5480"/>
                </a:solidFill>
                <a:effectLst>
                  <a:outerShdw blurRad="38100" dist="38100" dir="2700000" algn="tl">
                    <a:srgbClr val="000000">
                      <a:alpha val="43137"/>
                    </a:srgbClr>
                  </a:outerShdw>
                </a:effectLst>
                <a:latin typeface="+mn-lt"/>
                <a:ea typeface="+mn-ea"/>
                <a:cs typeface="Arial" pitchFamily="34" charset="0"/>
              </a:rPr>
            </a:br>
            <a:r>
              <a:rPr lang="ru-RU" sz="3200" b="1" dirty="0" smtClean="0">
                <a:solidFill>
                  <a:srgbClr val="1F5480"/>
                </a:solidFill>
                <a:effectLst>
                  <a:outerShdw blurRad="38100" dist="38100" dir="2700000" algn="tl">
                    <a:srgbClr val="000000">
                      <a:alpha val="43137"/>
                    </a:srgbClr>
                  </a:outerShdw>
                </a:effectLst>
                <a:latin typeface="+mn-lt"/>
                <a:ea typeface="+mn-ea"/>
                <a:cs typeface="Arial" pitchFamily="34" charset="0"/>
              </a:rPr>
              <a:t>Изменения законодательства о надзоре</a:t>
            </a:r>
            <a:br>
              <a:rPr lang="ru-RU" sz="3200" b="1" dirty="0" smtClean="0">
                <a:solidFill>
                  <a:srgbClr val="1F5480"/>
                </a:solidFill>
                <a:effectLst>
                  <a:outerShdw blurRad="38100" dist="38100" dir="2700000" algn="tl">
                    <a:srgbClr val="000000">
                      <a:alpha val="43137"/>
                    </a:srgbClr>
                  </a:outerShdw>
                </a:effectLst>
                <a:latin typeface="+mn-lt"/>
                <a:ea typeface="+mn-ea"/>
                <a:cs typeface="Arial" pitchFamily="34" charset="0"/>
              </a:rPr>
            </a:br>
            <a:r>
              <a:rPr lang="ru-RU" sz="2400" b="1" dirty="0" smtClean="0">
                <a:solidFill>
                  <a:srgbClr val="1F5480"/>
                </a:solidFill>
                <a:effectLst>
                  <a:outerShdw blurRad="38100" dist="38100" dir="2700000" algn="tl">
                    <a:srgbClr val="000000">
                      <a:alpha val="43137"/>
                    </a:srgbClr>
                  </a:outerShdw>
                </a:effectLst>
                <a:latin typeface="+mn-lt"/>
                <a:ea typeface="+mn-ea"/>
                <a:cs typeface="Arial" pitchFamily="34" charset="0"/>
              </a:rPr>
              <a:t> </a:t>
            </a:r>
            <a:r>
              <a:rPr lang="ru-RU" sz="2400" dirty="0" smtClean="0"/>
              <a:t/>
            </a:r>
            <a:br>
              <a:rPr lang="ru-RU" sz="2400" dirty="0" smtClean="0"/>
            </a:br>
            <a:r>
              <a:rPr lang="ru-RU" sz="2400" b="1" dirty="0" smtClean="0">
                <a:solidFill>
                  <a:srgbClr val="1F5480"/>
                </a:solidFill>
                <a:effectLst>
                  <a:outerShdw blurRad="38100" dist="38100" dir="2700000" algn="tl">
                    <a:srgbClr val="000000">
                      <a:alpha val="43137"/>
                    </a:srgbClr>
                  </a:outerShdw>
                </a:effectLst>
                <a:latin typeface="+mn-lt"/>
                <a:ea typeface="+mn-ea"/>
                <a:cs typeface="Arial" pitchFamily="34" charset="0"/>
              </a:rPr>
              <a:t/>
            </a:r>
            <a:br>
              <a:rPr lang="ru-RU" sz="2400" b="1" dirty="0" smtClean="0">
                <a:solidFill>
                  <a:srgbClr val="1F5480"/>
                </a:solidFill>
                <a:effectLst>
                  <a:outerShdw blurRad="38100" dist="38100" dir="2700000" algn="tl">
                    <a:srgbClr val="000000">
                      <a:alpha val="43137"/>
                    </a:srgbClr>
                  </a:outerShdw>
                </a:effectLst>
                <a:latin typeface="+mn-lt"/>
                <a:ea typeface="+mn-ea"/>
                <a:cs typeface="Arial" pitchFamily="34" charset="0"/>
              </a:rPr>
            </a:br>
            <a:endParaRPr lang="en-US" sz="2400" b="1" dirty="0">
              <a:solidFill>
                <a:srgbClr val="1F5480"/>
              </a:solidFill>
              <a:effectLst>
                <a:outerShdw blurRad="38100" dist="38100" dir="2700000" algn="tl">
                  <a:srgbClr val="000000">
                    <a:alpha val="43137"/>
                  </a:srgbClr>
                </a:outerShdw>
              </a:effectLst>
              <a:latin typeface="+mn-lt"/>
              <a:ea typeface="+mn-ea"/>
              <a:cs typeface="Arial" pitchFamily="34" charset="0"/>
            </a:endParaRPr>
          </a:p>
        </p:txBody>
      </p:sp>
      <p:sp>
        <p:nvSpPr>
          <p:cNvPr id="10" name="Subtitle 2"/>
          <p:cNvSpPr>
            <a:spLocks noGrp="1"/>
          </p:cNvSpPr>
          <p:nvPr>
            <p:ph type="subTitle" idx="1"/>
          </p:nvPr>
        </p:nvSpPr>
        <p:spPr>
          <a:xfrm>
            <a:off x="1906438" y="3666226"/>
            <a:ext cx="7237561" cy="1477273"/>
          </a:xfrm>
        </p:spPr>
        <p:txBody>
          <a:bodyPr anchor="ctr" anchorCtr="0">
            <a:noAutofit/>
          </a:bodyPr>
          <a:lstStyle/>
          <a:p>
            <a:pPr algn="l">
              <a:lnSpc>
                <a:spcPct val="100000"/>
              </a:lnSpc>
              <a:spcBef>
                <a:spcPts val="0"/>
              </a:spcBef>
            </a:pPr>
            <a:r>
              <a:rPr lang="ru-RU" b="1" dirty="0" smtClean="0">
                <a:solidFill>
                  <a:srgbClr val="1F5480"/>
                </a:solidFill>
                <a:cs typeface="Arial" pitchFamily="34" charset="0"/>
              </a:rPr>
              <a:t>КИСЕЛЕВА Екатерина Евгеньевна</a:t>
            </a:r>
          </a:p>
          <a:p>
            <a:pPr algn="l">
              <a:lnSpc>
                <a:spcPct val="100000"/>
              </a:lnSpc>
              <a:spcBef>
                <a:spcPts val="0"/>
              </a:spcBef>
            </a:pPr>
            <a:r>
              <a:rPr lang="ru-RU" sz="1800" b="1" dirty="0" smtClean="0">
                <a:solidFill>
                  <a:srgbClr val="1F5480"/>
                </a:solidFill>
                <a:cs typeface="Arial" pitchFamily="34" charset="0"/>
              </a:rPr>
              <a:t>Начальник нормативно-технического отдела инспекции</a:t>
            </a:r>
            <a:endParaRPr lang="en-US" sz="1800" b="1" dirty="0">
              <a:solidFill>
                <a:srgbClr val="1F5480"/>
              </a:solidFill>
              <a:cs typeface="Arial" pitchFamily="34" charset="0"/>
            </a:endParaRPr>
          </a:p>
        </p:txBody>
      </p:sp>
    </p:spTree>
    <p:extLst>
      <p:ext uri="{BB962C8B-B14F-4D97-AF65-F5344CB8AC3E}">
        <p14:creationId xmlns:p14="http://schemas.microsoft.com/office/powerpoint/2010/main" val="2399436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 name="Прямоугольник 2"/>
          <p:cNvSpPr/>
          <p:nvPr/>
        </p:nvSpPr>
        <p:spPr>
          <a:xfrm>
            <a:off x="614008" y="1055756"/>
            <a:ext cx="7900263" cy="1631216"/>
          </a:xfrm>
          <a:prstGeom prst="rect">
            <a:avLst/>
          </a:prstGeom>
        </p:spPr>
        <p:txBody>
          <a:bodyPr wrap="square">
            <a:spAutoFit/>
          </a:bodyPr>
          <a:lstStyle/>
          <a:p>
            <a:pPr algn="ctr"/>
            <a:r>
              <a:rPr lang="ru-RU" sz="2000" b="1" dirty="0">
                <a:solidFill>
                  <a:srgbClr val="1F5480"/>
                </a:solidFill>
                <a:cs typeface="Arial" pitchFamily="34" charset="0"/>
              </a:rPr>
              <a:t>Основной целью проведения обязательных профилактических визитов </a:t>
            </a:r>
            <a:r>
              <a:rPr lang="ru-RU" sz="2000" b="1" dirty="0" smtClean="0">
                <a:solidFill>
                  <a:srgbClr val="1F5480"/>
                </a:solidFill>
                <a:cs typeface="Arial" pitchFamily="34" charset="0"/>
              </a:rPr>
              <a:t>является оценка </a:t>
            </a:r>
            <a:r>
              <a:rPr lang="ru-RU" sz="2000" b="1" dirty="0">
                <a:solidFill>
                  <a:srgbClr val="1F5480"/>
                </a:solidFill>
                <a:cs typeface="Arial" pitchFamily="34" charset="0"/>
              </a:rPr>
              <a:t>соблюдения контролируемым лицом обязательных требований, профилактического визита по инициативе контролируемого лица – проведение профилактической беседы.</a:t>
            </a:r>
          </a:p>
        </p:txBody>
      </p:sp>
    </p:spTree>
    <p:extLst>
      <p:ext uri="{BB962C8B-B14F-4D97-AF65-F5344CB8AC3E}">
        <p14:creationId xmlns:p14="http://schemas.microsoft.com/office/powerpoint/2010/main" val="3170526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2" name="Прямоугольник 1"/>
          <p:cNvSpPr/>
          <p:nvPr/>
        </p:nvSpPr>
        <p:spPr>
          <a:xfrm>
            <a:off x="614009" y="971398"/>
            <a:ext cx="7926142" cy="3447098"/>
          </a:xfrm>
          <a:prstGeom prst="rect">
            <a:avLst/>
          </a:prstGeom>
        </p:spPr>
        <p:txBody>
          <a:bodyPr wrap="square">
            <a:spAutoFit/>
          </a:bodyPr>
          <a:lstStyle/>
          <a:p>
            <a:pPr indent="450000" algn="just"/>
            <a:r>
              <a:rPr lang="ru-RU" sz="2000" b="1" dirty="0">
                <a:solidFill>
                  <a:srgbClr val="1F5480"/>
                </a:solidFill>
                <a:cs typeface="Arial" pitchFamily="34" charset="0"/>
              </a:rPr>
              <a:t>Результаты обязательного профилактического визита оформляются итоговым актом. В акте обязательного профилактического визита необходимо обязательно отражать, какое именно обязательное требование нарушено, каким нормативным правовым актом и его структурной единицей оно установлено.</a:t>
            </a:r>
          </a:p>
          <a:p>
            <a:pPr indent="450000" algn="just"/>
            <a:r>
              <a:rPr lang="ru-RU" sz="2000" b="1" dirty="0">
                <a:solidFill>
                  <a:srgbClr val="1F5480"/>
                </a:solidFill>
                <a:cs typeface="Arial" pitchFamily="34" charset="0"/>
              </a:rPr>
              <a:t>Предписания могут выдаваться только по результатам обязательных профилактических визитов. </a:t>
            </a:r>
          </a:p>
          <a:p>
            <a:pPr indent="450000" algn="just"/>
            <a:r>
              <a:rPr lang="ru-RU" sz="2000" b="1" dirty="0">
                <a:solidFill>
                  <a:srgbClr val="1F5480"/>
                </a:solidFill>
                <a:cs typeface="Arial" pitchFamily="34" charset="0"/>
              </a:rPr>
              <a:t>Привлечение к административной ответственности за нарушения обязательных требований на основании результатов проведения профилактических визитов не допускается. </a:t>
            </a:r>
          </a:p>
          <a:p>
            <a:pPr indent="450000"/>
            <a:endParaRPr lang="ru-RU" dirty="0"/>
          </a:p>
        </p:txBody>
      </p:sp>
    </p:spTree>
    <p:extLst>
      <p:ext uri="{BB962C8B-B14F-4D97-AF65-F5344CB8AC3E}">
        <p14:creationId xmlns:p14="http://schemas.microsoft.com/office/powerpoint/2010/main" val="3548593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2" name="Прямоугольник 1"/>
          <p:cNvSpPr/>
          <p:nvPr/>
        </p:nvSpPr>
        <p:spPr>
          <a:xfrm>
            <a:off x="614009" y="971398"/>
            <a:ext cx="7926142" cy="1908215"/>
          </a:xfrm>
          <a:prstGeom prst="rect">
            <a:avLst/>
          </a:prstGeom>
        </p:spPr>
        <p:txBody>
          <a:bodyPr wrap="square">
            <a:spAutoFit/>
          </a:bodyPr>
          <a:lstStyle/>
          <a:p>
            <a:pPr indent="450000" algn="just"/>
            <a:r>
              <a:rPr lang="ru-RU" sz="2000" b="1" dirty="0">
                <a:solidFill>
                  <a:srgbClr val="1F5480"/>
                </a:solidFill>
                <a:cs typeface="Arial" pitchFamily="34" charset="0"/>
              </a:rPr>
              <a:t>Скорректированы основания и условия проведения контрольных (надзорных) мероприятий. В частности, добавлена возможность проведения контрольных (надзорных) мероприятий в случае уклонения контролируемого лица от проведения обязательного профилактического </a:t>
            </a:r>
            <a:r>
              <a:rPr lang="ru-RU" sz="2000" b="1" dirty="0" smtClean="0">
                <a:solidFill>
                  <a:srgbClr val="1F5480"/>
                </a:solidFill>
                <a:cs typeface="Arial" pitchFamily="34" charset="0"/>
              </a:rPr>
              <a:t>визита (статьи 57 и 60)</a:t>
            </a:r>
            <a:endParaRPr lang="ru-RU" sz="2000" b="1" dirty="0">
              <a:solidFill>
                <a:srgbClr val="1F5480"/>
              </a:solidFill>
              <a:cs typeface="Arial" pitchFamily="34" charset="0"/>
            </a:endParaRPr>
          </a:p>
          <a:p>
            <a:pPr indent="450000"/>
            <a:endParaRPr lang="ru-RU" dirty="0"/>
          </a:p>
        </p:txBody>
      </p:sp>
    </p:spTree>
    <p:extLst>
      <p:ext uri="{BB962C8B-B14F-4D97-AF65-F5344CB8AC3E}">
        <p14:creationId xmlns:p14="http://schemas.microsoft.com/office/powerpoint/2010/main" val="2405500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gerbnso1.png"/>
          <p:cNvPicPr>
            <a:picLocks noChangeAspect="1"/>
          </p:cNvPicPr>
          <p:nvPr/>
        </p:nvPicPr>
        <p:blipFill>
          <a:blip r:embed="rId2" cstate="print"/>
          <a:stretch>
            <a:fillRect/>
          </a:stretch>
        </p:blipFill>
        <p:spPr>
          <a:xfrm>
            <a:off x="151662" y="215320"/>
            <a:ext cx="1062492" cy="1296240"/>
          </a:xfrm>
          <a:prstGeom prst="rect">
            <a:avLst/>
          </a:prstGeom>
        </p:spPr>
      </p:pic>
      <p:sp>
        <p:nvSpPr>
          <p:cNvPr id="5" name="Subtitle 2"/>
          <p:cNvSpPr txBox="1">
            <a:spLocks/>
          </p:cNvSpPr>
          <p:nvPr/>
        </p:nvSpPr>
        <p:spPr>
          <a:xfrm>
            <a:off x="1308414" y="194328"/>
            <a:ext cx="5923547" cy="1289239"/>
          </a:xfrm>
          <a:prstGeom prst="rect">
            <a:avLst/>
          </a:prstGeom>
        </p:spPr>
        <p:txBody>
          <a:bodyPr vert="horz" lIns="91440" tIns="45720" rIns="91440" bIns="45720" rtlCol="0">
            <a:normAutofit fontScale="92500" lnSpcReduction="10000"/>
          </a:bodyPr>
          <a:lstStyle/>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kumimoji="0" lang="ru-RU" sz="2400" b="1" i="0" u="none" strike="noStrike" kern="1200" cap="none" spc="0" normalizeH="0" baseline="0" noProof="0" dirty="0" smtClean="0">
                <a:ln>
                  <a:noFill/>
                </a:ln>
                <a:solidFill>
                  <a:schemeClr val="bg1"/>
                </a:solidFill>
                <a:effectLst/>
                <a:uLnTx/>
                <a:uFillTx/>
                <a:cs typeface="Arial" pitchFamily="34" charset="0"/>
              </a:rPr>
              <a:t>ИНСПЕКЦИЯ </a:t>
            </a:r>
            <a:r>
              <a:rPr lang="ru-RU" sz="2400" b="1" dirty="0" smtClean="0">
                <a:solidFill>
                  <a:schemeClr val="bg1"/>
                </a:solidFill>
                <a:cs typeface="Arial" pitchFamily="34" charset="0"/>
              </a:rPr>
              <a:t>ГОСУДАРСТВЕННОГО</a:t>
            </a:r>
          </a:p>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lang="ru-RU" sz="24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20000"/>
              </a:lnSpc>
              <a:spcAft>
                <a:spcPts val="0"/>
              </a:spcAft>
              <a:buClrTx/>
              <a:buSzTx/>
              <a:buFont typeface="Arial" panose="020B0604020202020204" pitchFamily="34" charset="0"/>
              <a:buNone/>
              <a:tabLst/>
              <a:defRPr/>
            </a:pPr>
            <a:r>
              <a:rPr kumimoji="0" lang="ru-RU" sz="2400" b="1" i="0" u="none" strike="noStrike" kern="1200" cap="none" spc="0" normalizeH="0" baseline="0" noProof="0" dirty="0" smtClean="0">
                <a:ln>
                  <a:noFill/>
                </a:ln>
                <a:solidFill>
                  <a:schemeClr val="bg1"/>
                </a:solidFill>
                <a:effectLst/>
                <a:uLnTx/>
                <a:uFillTx/>
                <a:cs typeface="Arial" pitchFamily="34" charset="0"/>
              </a:rPr>
              <a:t>НОВОСИБИРСКОЙ ОБЛАСТИ</a:t>
            </a:r>
            <a:endParaRPr kumimoji="0" lang="en-US" sz="2400" b="1" i="0" u="none" strike="noStrike" kern="1200" cap="none" spc="0" normalizeH="0" baseline="0" noProof="0" dirty="0">
              <a:ln>
                <a:noFill/>
              </a:ln>
              <a:solidFill>
                <a:schemeClr val="bg1"/>
              </a:solidFill>
              <a:effectLst/>
              <a:uLnTx/>
              <a:uFillTx/>
              <a:cs typeface="Arial" pitchFamily="34" charset="0"/>
            </a:endParaRPr>
          </a:p>
        </p:txBody>
      </p:sp>
      <p:sp>
        <p:nvSpPr>
          <p:cNvPr id="6" name="TextBox 5"/>
          <p:cNvSpPr txBox="1"/>
          <p:nvPr/>
        </p:nvSpPr>
        <p:spPr>
          <a:xfrm>
            <a:off x="0" y="4088921"/>
            <a:ext cx="9144000" cy="523220"/>
          </a:xfrm>
          <a:prstGeom prst="rect">
            <a:avLst/>
          </a:prstGeom>
          <a:noFill/>
          <a:ln>
            <a:noFill/>
          </a:ln>
        </p:spPr>
        <p:txBody>
          <a:bodyPr wrap="square" rtlCol="0">
            <a:spAutoFit/>
          </a:bodyPr>
          <a:lstStyle/>
          <a:p>
            <a:pPr algn="ctr"/>
            <a:r>
              <a:rPr lang="en-US" sz="2800" b="1" dirty="0" smtClean="0">
                <a:solidFill>
                  <a:srgbClr val="1F5480"/>
                </a:solidFill>
                <a:effectLst>
                  <a:outerShdw blurRad="38100" dist="38100" dir="2700000" algn="tl">
                    <a:srgbClr val="000000">
                      <a:alpha val="43137"/>
                    </a:srgbClr>
                  </a:outerShdw>
                </a:effectLst>
                <a:cs typeface="Arial" pitchFamily="34" charset="0"/>
              </a:rPr>
              <a:t>www.gsn.nso.ru</a:t>
            </a:r>
            <a:endParaRPr lang="ru-RU" sz="2800" b="1" dirty="0">
              <a:solidFill>
                <a:srgbClr val="1F5480"/>
              </a:solidFill>
              <a:effectLst>
                <a:outerShdw blurRad="38100" dist="38100" dir="2700000" algn="tl">
                  <a:srgbClr val="000000">
                    <a:alpha val="43137"/>
                  </a:srgbClr>
                </a:outerShdw>
              </a:effectLst>
              <a:cs typeface="Arial" pitchFamily="34" charset="0"/>
            </a:endParaRPr>
          </a:p>
        </p:txBody>
      </p:sp>
      <p:sp>
        <p:nvSpPr>
          <p:cNvPr id="9" name="Title 1"/>
          <p:cNvSpPr>
            <a:spLocks noGrp="1"/>
          </p:cNvSpPr>
          <p:nvPr>
            <p:ph type="ctrTitle"/>
          </p:nvPr>
        </p:nvSpPr>
        <p:spPr>
          <a:xfrm>
            <a:off x="0" y="1615179"/>
            <a:ext cx="9144000" cy="2070413"/>
          </a:xfrm>
        </p:spPr>
        <p:txBody>
          <a:bodyPr anchor="ctr" anchorCtr="0">
            <a:noAutofit/>
          </a:bodyPr>
          <a:lstStyle/>
          <a:p>
            <a:r>
              <a:rPr lang="ru-RU" sz="4000" b="1" dirty="0" smtClean="0">
                <a:solidFill>
                  <a:srgbClr val="1F5480"/>
                </a:solidFill>
                <a:effectLst>
                  <a:outerShdw blurRad="38100" dist="38100" dir="2700000" algn="tl">
                    <a:srgbClr val="000000">
                      <a:alpha val="43137"/>
                    </a:srgbClr>
                  </a:outerShdw>
                </a:effectLst>
                <a:latin typeface="+mn-lt"/>
                <a:ea typeface="+mn-ea"/>
                <a:cs typeface="Arial" pitchFamily="34" charset="0"/>
              </a:rPr>
              <a:t>БЛАГОДАРЮ  ЗА  ВНИМАНИЕ!</a:t>
            </a:r>
            <a:endParaRPr lang="en-US" sz="4000" b="1" dirty="0">
              <a:solidFill>
                <a:srgbClr val="1F5480"/>
              </a:solidFill>
              <a:effectLst>
                <a:outerShdw blurRad="38100" dist="38100" dir="2700000" algn="tl">
                  <a:srgbClr val="000000">
                    <a:alpha val="43137"/>
                  </a:srgbClr>
                </a:outerShdw>
              </a:effectLst>
              <a:latin typeface="+mn-lt"/>
              <a:ea typeface="+mn-ea"/>
              <a:cs typeface="Arial" pitchFamily="34" charset="0"/>
            </a:endParaRPr>
          </a:p>
        </p:txBody>
      </p:sp>
    </p:spTree>
    <p:extLst>
      <p:ext uri="{BB962C8B-B14F-4D97-AF65-F5344CB8AC3E}">
        <p14:creationId xmlns:p14="http://schemas.microsoft.com/office/powerpoint/2010/main" val="2399436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grpSp>
        <p:nvGrpSpPr>
          <p:cNvPr id="2" name="Группа 31"/>
          <p:cNvGrpSpPr/>
          <p:nvPr/>
        </p:nvGrpSpPr>
        <p:grpSpPr>
          <a:xfrm>
            <a:off x="82738" y="105376"/>
            <a:ext cx="2146113" cy="611131"/>
            <a:chOff x="82738" y="105376"/>
            <a:chExt cx="2146113" cy="611131"/>
          </a:xfrm>
        </p:grpSpPr>
        <p:pic>
          <p:nvPicPr>
            <p:cNvPr id="30" name="Рисунок 29"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1"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grpSp>
      <p:sp>
        <p:nvSpPr>
          <p:cNvPr id="3" name="Прямоугольник 2"/>
          <p:cNvSpPr/>
          <p:nvPr/>
        </p:nvSpPr>
        <p:spPr>
          <a:xfrm>
            <a:off x="583665" y="1833086"/>
            <a:ext cx="8060003" cy="1569660"/>
          </a:xfrm>
          <a:prstGeom prst="rect">
            <a:avLst/>
          </a:prstGeom>
        </p:spPr>
        <p:txBody>
          <a:bodyPr wrap="square">
            <a:spAutoFit/>
          </a:bodyPr>
          <a:lstStyle/>
          <a:p>
            <a:pPr algn="ctr"/>
            <a:r>
              <a:rPr lang="ru-RU" sz="2400" b="1" dirty="0">
                <a:solidFill>
                  <a:srgbClr val="1F5480"/>
                </a:solidFill>
                <a:cs typeface="Arial" pitchFamily="34" charset="0"/>
              </a:rPr>
              <a:t>Федеральный закон от 28.12.2024 N 540-ФЗ</a:t>
            </a:r>
          </a:p>
          <a:p>
            <a:pPr algn="ctr"/>
            <a:r>
              <a:rPr lang="ru-RU" sz="2400" b="1" dirty="0">
                <a:solidFill>
                  <a:srgbClr val="1F5480"/>
                </a:solidFill>
                <a:cs typeface="Arial" pitchFamily="34" charset="0"/>
              </a:rPr>
              <a:t>"О внесении изменений в Федеральный закон "О государственном контроле (надзоре) и муниципальном контроле в Российской Федерации"</a:t>
            </a:r>
          </a:p>
        </p:txBody>
      </p:sp>
    </p:spTree>
    <p:extLst>
      <p:ext uri="{BB962C8B-B14F-4D97-AF65-F5344CB8AC3E}">
        <p14:creationId xmlns:p14="http://schemas.microsoft.com/office/powerpoint/2010/main" val="4191663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 name="Объект 2"/>
          <p:cNvSpPr>
            <a:spLocks noGrp="1"/>
          </p:cNvSpPr>
          <p:nvPr>
            <p:ph idx="1"/>
          </p:nvPr>
        </p:nvSpPr>
        <p:spPr>
          <a:xfrm>
            <a:off x="628650" y="1369219"/>
            <a:ext cx="7886700" cy="2443656"/>
          </a:xfrm>
        </p:spPr>
        <p:txBody>
          <a:bodyPr/>
          <a:lstStyle/>
          <a:p>
            <a:pPr marL="0" indent="0" algn="ctr">
              <a:buNone/>
            </a:pPr>
            <a:r>
              <a:rPr lang="ru-RU" sz="2400" b="1" dirty="0">
                <a:solidFill>
                  <a:srgbClr val="1F5480"/>
                </a:solidFill>
                <a:cs typeface="Arial" pitchFamily="34" charset="0"/>
              </a:rPr>
              <a:t>Расширен перечень информационных систем, используемых в рамках контроля (надзора): информационная система производства по делам об административных правонарушениях; мобильное приложение «Инспектор</a:t>
            </a:r>
            <a:r>
              <a:rPr lang="ru-RU" sz="2400" b="1" dirty="0" smtClean="0">
                <a:solidFill>
                  <a:srgbClr val="1F5480"/>
                </a:solidFill>
                <a:cs typeface="Arial" pitchFamily="34" charset="0"/>
              </a:rPr>
              <a:t>» (часть</a:t>
            </a:r>
            <a:r>
              <a:rPr lang="ru-RU" sz="2400" b="1" dirty="0">
                <a:solidFill>
                  <a:srgbClr val="1F5480"/>
                </a:solidFill>
                <a:cs typeface="Arial" pitchFamily="34" charset="0"/>
              </a:rPr>
              <a:t> 1 статьи </a:t>
            </a:r>
            <a:r>
              <a:rPr lang="ru-RU" sz="2400" b="1" dirty="0" smtClean="0">
                <a:solidFill>
                  <a:srgbClr val="1F5480"/>
                </a:solidFill>
                <a:cs typeface="Arial" pitchFamily="34" charset="0"/>
              </a:rPr>
              <a:t>17)</a:t>
            </a:r>
            <a:endParaRPr lang="ru-RU" sz="2400" b="1" dirty="0">
              <a:solidFill>
                <a:srgbClr val="1F5480"/>
              </a:solidFill>
              <a:cs typeface="Arial" pitchFamily="34" charset="0"/>
            </a:endParaRPr>
          </a:p>
          <a:p>
            <a:pPr marL="0" indent="0" algn="ctr">
              <a:buNone/>
            </a:pPr>
            <a:endParaRPr lang="ru-RU" sz="2400" b="1" dirty="0">
              <a:solidFill>
                <a:srgbClr val="1F5480"/>
              </a:solidFill>
              <a:cs typeface="Arial" pitchFamily="34" charset="0"/>
            </a:endParaRPr>
          </a:p>
          <a:p>
            <a:endParaRPr lang="ru-RU" dirty="0"/>
          </a:p>
        </p:txBody>
      </p:sp>
    </p:spTree>
    <p:extLst>
      <p:ext uri="{BB962C8B-B14F-4D97-AF65-F5344CB8AC3E}">
        <p14:creationId xmlns:p14="http://schemas.microsoft.com/office/powerpoint/2010/main" val="4191663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1" name="TextBox 30"/>
          <p:cNvSpPr txBox="1"/>
          <p:nvPr/>
        </p:nvSpPr>
        <p:spPr>
          <a:xfrm>
            <a:off x="0" y="1162984"/>
            <a:ext cx="9061262" cy="3354765"/>
          </a:xfrm>
          <a:prstGeom prst="rect">
            <a:avLst/>
          </a:prstGeom>
          <a:noFill/>
        </p:spPr>
        <p:txBody>
          <a:bodyPr wrap="square" rtlCol="0">
            <a:spAutoFit/>
          </a:bodyPr>
          <a:lstStyle/>
          <a:p>
            <a:pPr algn="ctr"/>
            <a:r>
              <a:rPr lang="ru-RU" sz="2400" b="1" dirty="0" smtClean="0">
                <a:solidFill>
                  <a:srgbClr val="1F5480"/>
                </a:solidFill>
                <a:cs typeface="Arial" pitchFamily="34" charset="0"/>
              </a:rPr>
              <a:t>Мобильное </a:t>
            </a:r>
            <a:r>
              <a:rPr lang="ru-RU" sz="2400" b="1" dirty="0">
                <a:solidFill>
                  <a:srgbClr val="1F5480"/>
                </a:solidFill>
                <a:cs typeface="Arial" pitchFamily="34" charset="0"/>
              </a:rPr>
              <a:t>приложение «Инспектор» предназначено для проведения дистанционных контрольных (надзорных) мероприятий (рейдового осмотра, выездной проверки, инспекционного визита), профилактических визитов, а также отдельных контрольных (надзорных) действий (осмотра, досмотра, опроса, экспертизы, эксперимента). Информация о мобильном приложении «Инспектор» размещена по следующей ссылке: </a:t>
            </a:r>
            <a:r>
              <a:rPr lang="ru-RU" sz="2400" u="sng" dirty="0">
                <a:hlinkClick r:id="rId3" tooltip="https://knd.gov.ru/-/mobile-app"/>
              </a:rPr>
              <a:t>https://knd.gov.ru/-/mobile-app</a:t>
            </a:r>
            <a:r>
              <a:rPr lang="ru-RU" sz="2400" dirty="0"/>
              <a:t> </a:t>
            </a:r>
          </a:p>
          <a:p>
            <a:pPr algn="ctr"/>
            <a:endParaRPr lang="ru-RU" sz="2000" b="1" dirty="0">
              <a:solidFill>
                <a:srgbClr val="1F5480"/>
              </a:solidFill>
              <a:cs typeface="Arial" pitchFamily="34" charset="0"/>
            </a:endParaRPr>
          </a:p>
        </p:txBody>
      </p:sp>
    </p:spTree>
    <p:extLst>
      <p:ext uri="{BB962C8B-B14F-4D97-AF65-F5344CB8AC3E}">
        <p14:creationId xmlns:p14="http://schemas.microsoft.com/office/powerpoint/2010/main" val="3937055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1" name="TextBox 30"/>
          <p:cNvSpPr txBox="1"/>
          <p:nvPr/>
        </p:nvSpPr>
        <p:spPr>
          <a:xfrm>
            <a:off x="483078" y="1130059"/>
            <a:ext cx="8660921" cy="3170099"/>
          </a:xfrm>
          <a:prstGeom prst="rect">
            <a:avLst/>
          </a:prstGeom>
          <a:noFill/>
        </p:spPr>
        <p:txBody>
          <a:bodyPr wrap="square" rtlCol="0">
            <a:spAutoFit/>
          </a:bodyPr>
          <a:lstStyle/>
          <a:p>
            <a:pPr algn="ctr"/>
            <a:r>
              <a:rPr lang="ru-RU" sz="2000" b="1" dirty="0">
                <a:solidFill>
                  <a:srgbClr val="1F5480"/>
                </a:solidFill>
                <a:cs typeface="Arial" pitchFamily="34" charset="0"/>
              </a:rPr>
              <a:t>Предусмотрено право контролируемого лица отказать инспектору в доступе на объекты контроля, к документам и в принятии иных мер по проведению контрольного (надзорного) мероприятия в случае, если на документах, оформленных контрольным (надзорным) органом, двухмерный штриховой код, посредством которого обеспечивается переход на страницу единого реестра контрольных (надзорных) мероприятий, отсутствует либо нанесен некорректным образом, за исключением случаев, если до начала проведения контрольного (надзорного) мероприятия не требуется принятия решения о его </a:t>
            </a:r>
            <a:r>
              <a:rPr lang="ru-RU" sz="2000" b="1" dirty="0" smtClean="0">
                <a:solidFill>
                  <a:srgbClr val="1F5480"/>
                </a:solidFill>
                <a:cs typeface="Arial" pitchFamily="34" charset="0"/>
              </a:rPr>
              <a:t>проведении (</a:t>
            </a:r>
            <a:r>
              <a:rPr lang="ru-RU" sz="2000" b="1" dirty="0">
                <a:solidFill>
                  <a:srgbClr val="1F5480"/>
                </a:solidFill>
                <a:cs typeface="Arial" pitchFamily="34" charset="0"/>
              </a:rPr>
              <a:t>статья 36)</a:t>
            </a:r>
          </a:p>
        </p:txBody>
      </p:sp>
    </p:spTree>
    <p:extLst>
      <p:ext uri="{BB962C8B-B14F-4D97-AF65-F5344CB8AC3E}">
        <p14:creationId xmlns:p14="http://schemas.microsoft.com/office/powerpoint/2010/main" val="551661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10" name="Прямоугольник 9"/>
          <p:cNvSpPr/>
          <p:nvPr/>
        </p:nvSpPr>
        <p:spPr>
          <a:xfrm>
            <a:off x="420894" y="1459536"/>
            <a:ext cx="8302211" cy="707886"/>
          </a:xfrm>
          <a:prstGeom prst="rect">
            <a:avLst/>
          </a:prstGeom>
        </p:spPr>
        <p:txBody>
          <a:bodyPr wrap="square">
            <a:spAutoFit/>
          </a:bodyPr>
          <a:lstStyle/>
          <a:p>
            <a:pPr algn="just"/>
            <a:r>
              <a:rPr lang="ru-RU" sz="2000" b="1" dirty="0" smtClean="0"/>
              <a:t> </a:t>
            </a:r>
          </a:p>
          <a:p>
            <a:pPr algn="just"/>
            <a:endParaRPr lang="ru-RU" sz="2000" b="1" dirty="0">
              <a:solidFill>
                <a:srgbClr val="1F5480"/>
              </a:solidFill>
              <a:cs typeface="Arial" pitchFamily="34" charset="0"/>
            </a:endParaRPr>
          </a:p>
        </p:txBody>
      </p:sp>
      <p:sp>
        <p:nvSpPr>
          <p:cNvPr id="3" name="Прямоугольник 2"/>
          <p:cNvSpPr/>
          <p:nvPr/>
        </p:nvSpPr>
        <p:spPr>
          <a:xfrm>
            <a:off x="1190445" y="1533786"/>
            <a:ext cx="7220309" cy="2554545"/>
          </a:xfrm>
          <a:prstGeom prst="rect">
            <a:avLst/>
          </a:prstGeom>
        </p:spPr>
        <p:txBody>
          <a:bodyPr wrap="square">
            <a:spAutoFit/>
          </a:bodyPr>
          <a:lstStyle/>
          <a:p>
            <a:pPr algn="ctr"/>
            <a:r>
              <a:rPr lang="ru-RU" sz="2000" b="1" dirty="0">
                <a:solidFill>
                  <a:srgbClr val="1F5480"/>
                </a:solidFill>
                <a:cs typeface="Arial" pitchFamily="34" charset="0"/>
              </a:rPr>
              <a:t>Уменьшен срок рассмотрения жалоб контролируемых лиц </a:t>
            </a:r>
            <a:r>
              <a:rPr lang="ru-RU" sz="2000" b="1" dirty="0" smtClean="0">
                <a:solidFill>
                  <a:srgbClr val="1F5480"/>
                </a:solidFill>
                <a:cs typeface="Arial" pitchFamily="34" charset="0"/>
              </a:rPr>
              <a:t/>
            </a:r>
            <a:br>
              <a:rPr lang="ru-RU" sz="2000" b="1" dirty="0" smtClean="0">
                <a:solidFill>
                  <a:srgbClr val="1F5480"/>
                </a:solidFill>
                <a:cs typeface="Arial" pitchFamily="34" charset="0"/>
              </a:rPr>
            </a:br>
            <a:r>
              <a:rPr lang="ru-RU" sz="2000" b="1" dirty="0" smtClean="0">
                <a:solidFill>
                  <a:srgbClr val="1F5480"/>
                </a:solidFill>
                <a:cs typeface="Arial" pitchFamily="34" charset="0"/>
              </a:rPr>
              <a:t>(</a:t>
            </a:r>
            <a:r>
              <a:rPr lang="ru-RU" sz="2000" b="1" dirty="0">
                <a:solidFill>
                  <a:srgbClr val="1F5480"/>
                </a:solidFill>
                <a:cs typeface="Arial" pitchFamily="34" charset="0"/>
              </a:rPr>
              <a:t>с 20 до 15 рабочих дней</a:t>
            </a:r>
            <a:r>
              <a:rPr lang="ru-RU" sz="2000" b="1" dirty="0" smtClean="0">
                <a:solidFill>
                  <a:srgbClr val="1F5480"/>
                </a:solidFill>
                <a:cs typeface="Arial" pitchFamily="34" charset="0"/>
              </a:rPr>
              <a:t>) (статья 43) </a:t>
            </a:r>
            <a:endParaRPr lang="ru-RU" sz="2000" b="1" dirty="0" smtClean="0">
              <a:solidFill>
                <a:srgbClr val="1F5480"/>
              </a:solidFill>
              <a:cs typeface="Arial" pitchFamily="34" charset="0"/>
            </a:endParaRPr>
          </a:p>
          <a:p>
            <a:pPr algn="ctr"/>
            <a:endParaRPr lang="ru-RU" sz="2000" b="1" dirty="0" smtClean="0">
              <a:solidFill>
                <a:srgbClr val="1F5480"/>
              </a:solidFill>
              <a:cs typeface="Arial" pitchFamily="34" charset="0"/>
            </a:endParaRPr>
          </a:p>
          <a:p>
            <a:pPr indent="450000" algn="ctr"/>
            <a:r>
              <a:rPr lang="ru-RU" sz="2000" b="1" dirty="0">
                <a:solidFill>
                  <a:srgbClr val="1F5480"/>
                </a:solidFill>
                <a:cs typeface="Arial" pitchFamily="34" charset="0"/>
              </a:rPr>
              <a:t>Сокращен срок рассмотрения ходатайств контролируемых лиц, в том числе об отсрочке исполнения решения контрольного органа (с 10 рабочих дней до 5 рабочих дней)</a:t>
            </a:r>
          </a:p>
          <a:p>
            <a:pPr indent="450000" algn="ctr"/>
            <a:r>
              <a:rPr lang="ru-RU" sz="2000" b="1" dirty="0">
                <a:solidFill>
                  <a:srgbClr val="1F5480"/>
                </a:solidFill>
                <a:cs typeface="Arial" pitchFamily="34" charset="0"/>
              </a:rPr>
              <a:t>(часть 2 статьи 94)</a:t>
            </a:r>
          </a:p>
          <a:p>
            <a:pPr algn="ctr"/>
            <a:endParaRPr lang="ru-RU" sz="2000" b="1" dirty="0">
              <a:solidFill>
                <a:srgbClr val="1F5480"/>
              </a:solidFill>
              <a:cs typeface="Arial" pitchFamily="34" charset="0"/>
            </a:endParaRPr>
          </a:p>
        </p:txBody>
      </p:sp>
    </p:spTree>
    <p:extLst>
      <p:ext uri="{BB962C8B-B14F-4D97-AF65-F5344CB8AC3E}">
        <p14:creationId xmlns:p14="http://schemas.microsoft.com/office/powerpoint/2010/main" val="4191663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 name="Прямоугольник 2"/>
          <p:cNvSpPr/>
          <p:nvPr/>
        </p:nvSpPr>
        <p:spPr>
          <a:xfrm>
            <a:off x="923026" y="1556088"/>
            <a:ext cx="7384212" cy="1938992"/>
          </a:xfrm>
          <a:prstGeom prst="rect">
            <a:avLst/>
          </a:prstGeom>
        </p:spPr>
        <p:txBody>
          <a:bodyPr wrap="square">
            <a:spAutoFit/>
          </a:bodyPr>
          <a:lstStyle/>
          <a:p>
            <a:pPr algn="ctr"/>
            <a:r>
              <a:rPr lang="ru-RU" sz="2000" b="1" dirty="0">
                <a:solidFill>
                  <a:srgbClr val="1F5480"/>
                </a:solidFill>
                <a:cs typeface="Arial" pitchFamily="34" charset="0"/>
              </a:rPr>
              <a:t>Закреплено 2 вида профилактических визитов: </a:t>
            </a:r>
            <a:endParaRPr lang="ru-RU" sz="2000" b="1" dirty="0" smtClean="0">
              <a:solidFill>
                <a:srgbClr val="1F5480"/>
              </a:solidFill>
              <a:cs typeface="Arial" pitchFamily="34" charset="0"/>
            </a:endParaRPr>
          </a:p>
          <a:p>
            <a:pPr algn="just"/>
            <a:r>
              <a:rPr lang="ru-RU" sz="2000" b="1" dirty="0">
                <a:solidFill>
                  <a:srgbClr val="1F5480"/>
                </a:solidFill>
                <a:cs typeface="Arial" pitchFamily="34" charset="0"/>
              </a:rPr>
              <a:t>-</a:t>
            </a:r>
            <a:r>
              <a:rPr lang="ru-RU" sz="2000" b="1" dirty="0" smtClean="0">
                <a:solidFill>
                  <a:srgbClr val="1F5480"/>
                </a:solidFill>
                <a:cs typeface="Arial" pitchFamily="34" charset="0"/>
              </a:rPr>
              <a:t>обязательные </a:t>
            </a:r>
            <a:r>
              <a:rPr lang="ru-RU" sz="2000" b="1" dirty="0">
                <a:solidFill>
                  <a:srgbClr val="1F5480"/>
                </a:solidFill>
                <a:cs typeface="Arial" pitchFamily="34" charset="0"/>
              </a:rPr>
              <a:t>профилактические визиты (от проведения которых контролируемое лицо не может отказаться); </a:t>
            </a:r>
            <a:endParaRPr lang="ru-RU" sz="2000" b="1" dirty="0" smtClean="0">
              <a:solidFill>
                <a:srgbClr val="1F5480"/>
              </a:solidFill>
              <a:cs typeface="Arial" pitchFamily="34" charset="0"/>
            </a:endParaRPr>
          </a:p>
          <a:p>
            <a:pPr algn="just"/>
            <a:r>
              <a:rPr lang="ru-RU" sz="2000" b="1" dirty="0" smtClean="0">
                <a:solidFill>
                  <a:srgbClr val="1F5480"/>
                </a:solidFill>
                <a:cs typeface="Arial" pitchFamily="34" charset="0"/>
              </a:rPr>
              <a:t>-профилактические </a:t>
            </a:r>
            <a:r>
              <a:rPr lang="ru-RU" sz="2000" b="1" dirty="0">
                <a:solidFill>
                  <a:srgbClr val="1F5480"/>
                </a:solidFill>
                <a:cs typeface="Arial" pitchFamily="34" charset="0"/>
              </a:rPr>
              <a:t>визиты по инициативе контролируемого </a:t>
            </a:r>
            <a:r>
              <a:rPr lang="ru-RU" sz="2000" b="1" dirty="0" smtClean="0">
                <a:solidFill>
                  <a:srgbClr val="1F5480"/>
                </a:solidFill>
                <a:cs typeface="Arial" pitchFamily="34" charset="0"/>
              </a:rPr>
              <a:t>лица</a:t>
            </a:r>
          </a:p>
          <a:p>
            <a:pPr algn="just"/>
            <a:r>
              <a:rPr lang="ru-RU" sz="2000" b="1" dirty="0">
                <a:solidFill>
                  <a:srgbClr val="1F5480"/>
                </a:solidFill>
                <a:cs typeface="Arial" pitchFamily="34" charset="0"/>
              </a:rPr>
              <a:t>(статьи 52, 52.1, 52.2)</a:t>
            </a:r>
          </a:p>
        </p:txBody>
      </p:sp>
    </p:spTree>
    <p:extLst>
      <p:ext uri="{BB962C8B-B14F-4D97-AF65-F5344CB8AC3E}">
        <p14:creationId xmlns:p14="http://schemas.microsoft.com/office/powerpoint/2010/main" val="4249952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3" name="Прямоугольник 2"/>
          <p:cNvSpPr/>
          <p:nvPr/>
        </p:nvSpPr>
        <p:spPr>
          <a:xfrm>
            <a:off x="923026" y="1556088"/>
            <a:ext cx="7384212" cy="2246769"/>
          </a:xfrm>
          <a:prstGeom prst="rect">
            <a:avLst/>
          </a:prstGeom>
        </p:spPr>
        <p:txBody>
          <a:bodyPr wrap="square">
            <a:spAutoFit/>
          </a:bodyPr>
          <a:lstStyle/>
          <a:p>
            <a:pPr algn="ctr"/>
            <a:r>
              <a:rPr lang="ru-RU" sz="2000" b="1" dirty="0">
                <a:solidFill>
                  <a:srgbClr val="1F5480"/>
                </a:solidFill>
                <a:cs typeface="Arial" pitchFamily="34" charset="0"/>
              </a:rPr>
              <a:t>По инициативе контрольного органа может быть проведен только обязательный профилактический визит (плановый, по поручению должностного лица, в отношении контролируемого лица, подавшего уведомление о начале осуществления предпринимательской деятельности и в иных установленных случаях</a:t>
            </a:r>
            <a:r>
              <a:rPr lang="ru-RU" sz="2000" b="1" dirty="0" smtClean="0">
                <a:solidFill>
                  <a:srgbClr val="1F5480"/>
                </a:solidFill>
                <a:cs typeface="Arial" pitchFamily="34" charset="0"/>
              </a:rPr>
              <a:t>)</a:t>
            </a:r>
            <a:endParaRPr lang="ru-RU" sz="2000" b="1" dirty="0">
              <a:solidFill>
                <a:srgbClr val="1F5480"/>
              </a:solidFill>
              <a:cs typeface="Arial" pitchFamily="34" charset="0"/>
            </a:endParaRPr>
          </a:p>
          <a:p>
            <a:pPr algn="just"/>
            <a:r>
              <a:rPr lang="ru-RU" sz="2000" b="1" dirty="0">
                <a:solidFill>
                  <a:srgbClr val="1F5480"/>
                </a:solidFill>
                <a:cs typeface="Arial" pitchFamily="34" charset="0"/>
              </a:rPr>
              <a:t>(статьи 52, 52.1, 52.2)</a:t>
            </a:r>
          </a:p>
        </p:txBody>
      </p:sp>
    </p:spTree>
    <p:extLst>
      <p:ext uri="{BB962C8B-B14F-4D97-AF65-F5344CB8AC3E}">
        <p14:creationId xmlns:p14="http://schemas.microsoft.com/office/powerpoint/2010/main" val="2536058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descr="gerbnso1.png"/>
          <p:cNvPicPr>
            <a:picLocks noChangeAspect="1"/>
          </p:cNvPicPr>
          <p:nvPr/>
        </p:nvPicPr>
        <p:blipFill>
          <a:blip r:embed="rId2" cstate="print"/>
          <a:stretch>
            <a:fillRect/>
          </a:stretch>
        </p:blipFill>
        <p:spPr>
          <a:xfrm>
            <a:off x="82738" y="105376"/>
            <a:ext cx="500927" cy="611131"/>
          </a:xfrm>
          <a:prstGeom prst="rect">
            <a:avLst/>
          </a:prstGeom>
        </p:spPr>
      </p:pic>
      <p:sp>
        <p:nvSpPr>
          <p:cNvPr id="32" name="Subtitle 2"/>
          <p:cNvSpPr txBox="1">
            <a:spLocks/>
          </p:cNvSpPr>
          <p:nvPr/>
        </p:nvSpPr>
        <p:spPr>
          <a:xfrm>
            <a:off x="614009" y="106257"/>
            <a:ext cx="1614842" cy="608118"/>
          </a:xfrm>
          <a:prstGeom prst="rect">
            <a:avLst/>
          </a:prstGeom>
        </p:spPr>
        <p:txBody>
          <a:bodyPr vert="horz" lIns="91440" tIns="45720" rIns="91440" bIns="45720" rtlCol="0">
            <a:noAutofit/>
          </a:bodyPr>
          <a:lstStyle/>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ИНСПЕКЦИЯ </a:t>
            </a:r>
            <a:r>
              <a:rPr lang="ru-RU" sz="700" b="1" dirty="0" smtClean="0">
                <a:solidFill>
                  <a:schemeClr val="bg1"/>
                </a:solidFill>
                <a:cs typeface="Arial" pitchFamily="34" charset="0"/>
              </a:rPr>
              <a:t>ГОСУДАРСТВЕННОГО</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lang="ru-RU" sz="700" b="1" dirty="0" smtClean="0">
                <a:solidFill>
                  <a:schemeClr val="bg1"/>
                </a:solidFill>
                <a:cs typeface="Arial" pitchFamily="34" charset="0"/>
              </a:rPr>
              <a:t>СТРОИТЕЛЬНОГО НАДЗОРА</a:t>
            </a:r>
          </a:p>
          <a:p>
            <a:pPr marL="0" marR="0" lvl="0" indent="0" defTabSz="914400" rtl="0" eaLnBrk="1" fontAlgn="auto" latinLnBrk="0" hangingPunct="1">
              <a:lnSpc>
                <a:spcPct val="150000"/>
              </a:lnSpc>
              <a:spcAft>
                <a:spcPts val="0"/>
              </a:spcAft>
              <a:buClrTx/>
              <a:buSzTx/>
              <a:buFont typeface="Arial" panose="020B0604020202020204" pitchFamily="34" charset="0"/>
              <a:buNone/>
              <a:tabLst/>
              <a:defRPr/>
            </a:pPr>
            <a:r>
              <a:rPr kumimoji="0" lang="ru-RU" sz="700" b="1" i="0" u="none" strike="noStrike" kern="1200" cap="none" normalizeH="0" baseline="0" noProof="0" dirty="0" smtClean="0">
                <a:ln>
                  <a:noFill/>
                </a:ln>
                <a:solidFill>
                  <a:schemeClr val="bg1"/>
                </a:solidFill>
                <a:effectLst/>
                <a:uLnTx/>
                <a:uFillTx/>
                <a:cs typeface="Arial" pitchFamily="34" charset="0"/>
              </a:rPr>
              <a:t>НОВОСИБИРСКОЙ ОБЛАСТИ</a:t>
            </a:r>
            <a:endParaRPr kumimoji="0" lang="en-US" sz="700" b="1" i="0" u="none" strike="noStrike" kern="1200" cap="none" normalizeH="0" baseline="0" noProof="0" dirty="0">
              <a:ln>
                <a:noFill/>
              </a:ln>
              <a:solidFill>
                <a:schemeClr val="bg1"/>
              </a:solidFill>
              <a:effectLst/>
              <a:uLnTx/>
              <a:uFillTx/>
              <a:cs typeface="Arial" pitchFamily="34" charset="0"/>
            </a:endParaRPr>
          </a:p>
        </p:txBody>
      </p:sp>
      <p:sp>
        <p:nvSpPr>
          <p:cNvPr id="33" name="TextBox 32"/>
          <p:cNvSpPr txBox="1"/>
          <p:nvPr/>
        </p:nvSpPr>
        <p:spPr>
          <a:xfrm>
            <a:off x="6685808" y="4743390"/>
            <a:ext cx="2458192" cy="400110"/>
          </a:xfrm>
          <a:prstGeom prst="rect">
            <a:avLst/>
          </a:prstGeom>
          <a:noFill/>
        </p:spPr>
        <p:txBody>
          <a:bodyPr wrap="square" rtlCol="0">
            <a:spAutoFit/>
          </a:bodyPr>
          <a:lstStyle/>
          <a:p>
            <a:pPr algn="r"/>
            <a:r>
              <a:rPr lang="en-US" sz="2000" b="1" dirty="0" smtClean="0">
                <a:solidFill>
                  <a:schemeClr val="bg1"/>
                </a:solidFill>
              </a:rPr>
              <a:t>www.gsn.nso.ru</a:t>
            </a:r>
            <a:endParaRPr lang="ru-RU" sz="2000" b="1" dirty="0">
              <a:solidFill>
                <a:schemeClr val="bg1"/>
              </a:solidFill>
            </a:endParaRPr>
          </a:p>
        </p:txBody>
      </p:sp>
      <p:sp>
        <p:nvSpPr>
          <p:cNvPr id="2" name="Прямоугольник 1"/>
          <p:cNvSpPr/>
          <p:nvPr/>
        </p:nvSpPr>
        <p:spPr>
          <a:xfrm>
            <a:off x="767751" y="1417588"/>
            <a:ext cx="7513607" cy="2862322"/>
          </a:xfrm>
          <a:prstGeom prst="rect">
            <a:avLst/>
          </a:prstGeom>
        </p:spPr>
        <p:txBody>
          <a:bodyPr wrap="square">
            <a:spAutoFit/>
          </a:bodyPr>
          <a:lstStyle/>
          <a:p>
            <a:pPr algn="ctr"/>
            <a:r>
              <a:rPr lang="ru-RU" dirty="0"/>
              <a:t> </a:t>
            </a:r>
            <a:r>
              <a:rPr lang="ru-RU" sz="2000" b="1" dirty="0">
                <a:solidFill>
                  <a:srgbClr val="1F5480"/>
                </a:solidFill>
                <a:cs typeface="Arial" pitchFamily="34" charset="0"/>
              </a:rPr>
              <a:t>По инициативе контролируемого лица могут быть проведены профилактические визиты, если заявление об их проведении поступили </a:t>
            </a:r>
            <a:r>
              <a:rPr lang="ru-RU" sz="2000" b="1" dirty="0" smtClean="0">
                <a:solidFill>
                  <a:srgbClr val="1F5480"/>
                </a:solidFill>
                <a:cs typeface="Arial" pitchFamily="34" charset="0"/>
              </a:rPr>
              <a:t>от:</a:t>
            </a:r>
          </a:p>
          <a:p>
            <a:r>
              <a:rPr lang="ru-RU" sz="2000" b="1" dirty="0" smtClean="0">
                <a:solidFill>
                  <a:srgbClr val="1F5480"/>
                </a:solidFill>
                <a:cs typeface="Arial" pitchFamily="34" charset="0"/>
              </a:rPr>
              <a:t>-субъектов </a:t>
            </a:r>
            <a:r>
              <a:rPr lang="ru-RU" sz="2000" b="1" dirty="0">
                <a:solidFill>
                  <a:srgbClr val="1F5480"/>
                </a:solidFill>
                <a:cs typeface="Arial" pitchFamily="34" charset="0"/>
              </a:rPr>
              <a:t>малого предпринимательства, </a:t>
            </a:r>
            <a:endParaRPr lang="ru-RU" sz="2000" b="1" dirty="0" smtClean="0">
              <a:solidFill>
                <a:srgbClr val="1F5480"/>
              </a:solidFill>
              <a:cs typeface="Arial" pitchFamily="34" charset="0"/>
            </a:endParaRPr>
          </a:p>
          <a:p>
            <a:r>
              <a:rPr lang="ru-RU" sz="2000" b="1" dirty="0">
                <a:solidFill>
                  <a:srgbClr val="1F5480"/>
                </a:solidFill>
                <a:cs typeface="Arial" pitchFamily="34" charset="0"/>
              </a:rPr>
              <a:t>-</a:t>
            </a:r>
            <a:r>
              <a:rPr lang="ru-RU" sz="2000" b="1" dirty="0" smtClean="0">
                <a:solidFill>
                  <a:srgbClr val="1F5480"/>
                </a:solidFill>
                <a:cs typeface="Arial" pitchFamily="34" charset="0"/>
              </a:rPr>
              <a:t>социально </a:t>
            </a:r>
            <a:r>
              <a:rPr lang="ru-RU" sz="2000" b="1" dirty="0">
                <a:solidFill>
                  <a:srgbClr val="1F5480"/>
                </a:solidFill>
                <a:cs typeface="Arial" pitchFamily="34" charset="0"/>
              </a:rPr>
              <a:t>ориентированных некоммерческих организаций, </a:t>
            </a:r>
            <a:endParaRPr lang="ru-RU" sz="2000" b="1" dirty="0" smtClean="0">
              <a:solidFill>
                <a:srgbClr val="1F5480"/>
              </a:solidFill>
              <a:cs typeface="Arial" pitchFamily="34" charset="0"/>
            </a:endParaRPr>
          </a:p>
          <a:p>
            <a:r>
              <a:rPr lang="ru-RU" sz="2000" b="1" dirty="0" smtClean="0">
                <a:solidFill>
                  <a:srgbClr val="1F5480"/>
                </a:solidFill>
                <a:cs typeface="Arial" pitchFamily="34" charset="0"/>
              </a:rPr>
              <a:t>-государственных </a:t>
            </a:r>
            <a:r>
              <a:rPr lang="ru-RU" sz="2000" b="1" dirty="0">
                <a:solidFill>
                  <a:srgbClr val="1F5480"/>
                </a:solidFill>
                <a:cs typeface="Arial" pitchFamily="34" charset="0"/>
              </a:rPr>
              <a:t>и муниципальных </a:t>
            </a:r>
            <a:r>
              <a:rPr lang="ru-RU" sz="2000" b="1" dirty="0" smtClean="0">
                <a:solidFill>
                  <a:srgbClr val="1F5480"/>
                </a:solidFill>
                <a:cs typeface="Arial" pitchFamily="34" charset="0"/>
              </a:rPr>
              <a:t>учреждений</a:t>
            </a:r>
          </a:p>
          <a:p>
            <a:r>
              <a:rPr lang="ru-RU" sz="2000" b="1" dirty="0">
                <a:solidFill>
                  <a:srgbClr val="1F5480"/>
                </a:solidFill>
                <a:cs typeface="Arial" pitchFamily="34" charset="0"/>
              </a:rPr>
              <a:t>(</a:t>
            </a:r>
            <a:r>
              <a:rPr lang="ru-RU" sz="2000" b="1" dirty="0" smtClean="0">
                <a:solidFill>
                  <a:srgbClr val="1F5480"/>
                </a:solidFill>
                <a:cs typeface="Arial" pitchFamily="34" charset="0"/>
              </a:rPr>
              <a:t>статья</a:t>
            </a:r>
            <a:r>
              <a:rPr lang="ru-RU" sz="2000" b="1" dirty="0">
                <a:solidFill>
                  <a:srgbClr val="1F5480"/>
                </a:solidFill>
                <a:cs typeface="Arial" pitchFamily="34" charset="0"/>
              </a:rPr>
              <a:t> </a:t>
            </a:r>
            <a:r>
              <a:rPr lang="ru-RU" sz="2000" b="1" dirty="0" smtClean="0">
                <a:solidFill>
                  <a:srgbClr val="1F5480"/>
                </a:solidFill>
                <a:cs typeface="Arial" pitchFamily="34" charset="0"/>
              </a:rPr>
              <a:t>52.2</a:t>
            </a:r>
            <a:r>
              <a:rPr lang="ru-RU" sz="2000" b="1" dirty="0">
                <a:solidFill>
                  <a:srgbClr val="1F5480"/>
                </a:solidFill>
                <a:cs typeface="Arial" pitchFamily="34" charset="0"/>
              </a:rPr>
              <a:t>)</a:t>
            </a:r>
          </a:p>
          <a:p>
            <a:endParaRPr lang="ru-RU" sz="2000" b="1" dirty="0" smtClean="0">
              <a:solidFill>
                <a:srgbClr val="1F5480"/>
              </a:solidFill>
              <a:cs typeface="Arial" pitchFamily="34" charset="0"/>
            </a:endParaRPr>
          </a:p>
          <a:p>
            <a:endParaRPr lang="ru-RU" sz="2000" b="1" dirty="0">
              <a:solidFill>
                <a:srgbClr val="1F5480"/>
              </a:solidFill>
              <a:cs typeface="Arial" pitchFamily="34" charset="0"/>
            </a:endParaRPr>
          </a:p>
        </p:txBody>
      </p:sp>
    </p:spTree>
    <p:extLst>
      <p:ext uri="{BB962C8B-B14F-4D97-AF65-F5344CB8AC3E}">
        <p14:creationId xmlns:p14="http://schemas.microsoft.com/office/powerpoint/2010/main" val="2277287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1748</TotalTime>
  <Words>504</Words>
  <Application>Microsoft Office PowerPoint</Application>
  <PresentationFormat>Экран (16:9)</PresentationFormat>
  <Paragraphs>82</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  Изменения законодательства о надзоре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БЛАГОДАРЮ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Киселева Екатерина Евгеньевна</cp:lastModifiedBy>
  <cp:revision>226</cp:revision>
  <dcterms:created xsi:type="dcterms:W3CDTF">2018-09-04T12:10:47Z</dcterms:created>
  <dcterms:modified xsi:type="dcterms:W3CDTF">2025-02-25T08:07:56Z</dcterms:modified>
</cp:coreProperties>
</file>