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316" r:id="rId4"/>
    <p:sldId id="318" r:id="rId5"/>
    <p:sldId id="319" r:id="rId6"/>
    <p:sldId id="302" r:id="rId7"/>
    <p:sldId id="287" r:id="rId8"/>
    <p:sldId id="303" r:id="rId9"/>
    <p:sldId id="301" r:id="rId10"/>
    <p:sldId id="321" r:id="rId11"/>
    <p:sldId id="304" r:id="rId12"/>
    <p:sldId id="305" r:id="rId13"/>
    <p:sldId id="306" r:id="rId14"/>
    <p:sldId id="307" r:id="rId15"/>
    <p:sldId id="317" r:id="rId16"/>
    <p:sldId id="308" r:id="rId17"/>
    <p:sldId id="320" r:id="rId18"/>
    <p:sldId id="298" r:id="rId19"/>
    <p:sldId id="297" r:id="rId20"/>
    <p:sldId id="310" r:id="rId21"/>
    <p:sldId id="311" r:id="rId22"/>
    <p:sldId id="312" r:id="rId23"/>
    <p:sldId id="314" r:id="rId24"/>
    <p:sldId id="264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05A"/>
    <a:srgbClr val="BF3C48"/>
    <a:srgbClr val="1F5480"/>
    <a:srgbClr val="2E2C2D"/>
    <a:srgbClr val="47627F"/>
    <a:srgbClr val="ED613E"/>
    <a:srgbClr val="856E45"/>
    <a:srgbClr val="6F267F"/>
    <a:srgbClr val="FECB00"/>
    <a:srgbClr val="729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650" y="-8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275"/>
            <a:ext cx="9143024" cy="51429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  <a:ln>
            <a:noFill/>
          </a:ln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Порядок исполнения постановлений о назначении административного наказания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906438" y="3666226"/>
            <a:ext cx="7237561" cy="1477273"/>
          </a:xfrm>
        </p:spPr>
        <p:txBody>
          <a:bodyPr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		докладывает: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	Малицкий Станислав Михайлович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1F5480"/>
                </a:solidFill>
                <a:cs typeface="Arial" pitchFamily="34" charset="0"/>
              </a:rPr>
              <a:t>	начальник отдела судебно-правовой работы инспекции</a:t>
            </a:r>
            <a:endParaRPr lang="en-US" sz="18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828136" y="1680971"/>
            <a:ext cx="78672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600" b="1" dirty="0" smtClean="0"/>
              <a:t>В </a:t>
            </a:r>
            <a:r>
              <a:rPr lang="ru-RU" sz="1600" b="1" dirty="0" smtClean="0"/>
              <a:t>случае, если исполнение постановления о назначении административного штрафа было отсрочено либо рассрочено административный штраф уплачивается в полном размере (ч. 1.3-3 КоАП РФ).</a:t>
            </a:r>
          </a:p>
          <a:p>
            <a:pPr indent="449263" algn="just"/>
            <a:r>
              <a:rPr lang="ru-RU" sz="1600" b="1" dirty="0" smtClean="0"/>
              <a:t>Административный штраф может быть уплачен в соответствующем размере лицом, привлеченным к административной ответственности, до дня вступления постановления о наложении административного штрафа в законную силу (ч. 1.5 ст. 32.2 КоАП РФ).</a:t>
            </a:r>
          </a:p>
          <a:p>
            <a:pPr algn="just"/>
            <a:endParaRPr lang="ru-RU" sz="1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Размер уплаты административного штрафа </a:t>
            </a:r>
          </a:p>
        </p:txBody>
      </p:sp>
    </p:spTree>
    <p:extLst>
      <p:ext uri="{BB962C8B-B14F-4D97-AF65-F5344CB8AC3E}">
        <p14:creationId xmlns:p14="http://schemas.microsoft.com/office/powerpoint/2010/main" val="34839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88240" y="1431986"/>
            <a:ext cx="78672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b="1" dirty="0" smtClean="0"/>
              <a:t>Сумма </a:t>
            </a:r>
            <a:r>
              <a:rPr lang="ru-RU" b="1" dirty="0"/>
              <a:t>административного штрафа вносится или переводится </a:t>
            </a:r>
            <a:r>
              <a:rPr lang="ru-RU" b="1" dirty="0">
                <a:solidFill>
                  <a:srgbClr val="FF0000"/>
                </a:solidFill>
              </a:rPr>
              <a:t>лицом, привлеченным к административной ответственности</a:t>
            </a:r>
            <a:r>
              <a:rPr lang="ru-RU" b="1" dirty="0"/>
              <a:t>, в кредитную организацию, в том числе с привлечением банковского платежного агента или банковского платежного субагента, осуществляющих деятельность в соответствии с Федеральным законом «О национальной платежной системе», организацию федеральной почтовой связи либо платежному агенту, осуществляющему деятельность в соответствии с Федеральным законом от 3 июня 2009 года № 103-ФЗ «О деятельности по приему платежей физических лиц, осуществляемой платежными агентами» (ч. 3 ст. 32.2 КоАП РФ).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Субъект уплаты административного штрафа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4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848625" y="1961801"/>
            <a:ext cx="78672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ctr"/>
            <a:r>
              <a:rPr lang="ru-RU" sz="2400" b="1" dirty="0" smtClean="0"/>
              <a:t>Возможность уплаты </a:t>
            </a:r>
            <a:r>
              <a:rPr lang="ru-RU" sz="2400" b="1" dirty="0"/>
              <a:t>административных штрафов за лиц, привлеченных к административной ответственности, третьими </a:t>
            </a:r>
            <a:r>
              <a:rPr lang="ru-RU" sz="2400" b="1" dirty="0" smtClean="0"/>
              <a:t>лицами</a:t>
            </a:r>
          </a:p>
          <a:p>
            <a:pPr algn="just"/>
            <a:endParaRPr lang="ru-RU" sz="1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Субъект уплаты административного штрафа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9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88240" y="1587262"/>
            <a:ext cx="786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2200" b="1" dirty="0" smtClean="0"/>
              <a:t>В </a:t>
            </a:r>
            <a:r>
              <a:rPr lang="ru-RU" sz="2200" b="1" dirty="0"/>
              <a:t>случае неправомерного перечисления денежных средств третьими лицами за лицо, привлеченное к административной ответственности, обязательство по оплате административного штрафа не может считаться </a:t>
            </a:r>
            <a:r>
              <a:rPr lang="ru-RU" sz="2200" b="1" dirty="0" smtClean="0"/>
              <a:t>исполненным.</a:t>
            </a:r>
            <a:endParaRPr lang="ru-RU" sz="2200" b="1" dirty="0"/>
          </a:p>
          <a:p>
            <a:pPr indent="449263" algn="just"/>
            <a:endParaRPr lang="ru-RU" b="1" dirty="0"/>
          </a:p>
          <a:p>
            <a:pPr algn="just"/>
            <a:endParaRPr lang="ru-RU" sz="1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Письмо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Минфина России от 30.12.2015 </a:t>
            </a:r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№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02-08-10/77621</a:t>
            </a:r>
          </a:p>
        </p:txBody>
      </p:sp>
    </p:spTree>
    <p:extLst>
      <p:ext uri="{BB962C8B-B14F-4D97-AF65-F5344CB8AC3E}">
        <p14:creationId xmlns:p14="http://schemas.microsoft.com/office/powerpoint/2010/main" val="22793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934890" y="1129280"/>
            <a:ext cx="78672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2000" b="1" dirty="0" smtClean="0"/>
              <a:t>Возможность </a:t>
            </a:r>
            <a:r>
              <a:rPr lang="ru-RU" sz="2000" b="1" dirty="0"/>
              <a:t>уплаты неналоговых платежей, таких как арендная плата, штрафы и т.д., иным лицом за лицо, которое обязано уплатить данные платежи, законодательством Российской Федерации не установлена</a:t>
            </a:r>
            <a:r>
              <a:rPr lang="ru-RU" sz="2000" b="1" dirty="0" smtClean="0"/>
              <a:t>.</a:t>
            </a:r>
          </a:p>
          <a:p>
            <a:pPr indent="449263" algn="just"/>
            <a:r>
              <a:rPr lang="ru-RU" sz="2000" b="1" dirty="0" smtClean="0"/>
              <a:t>В </a:t>
            </a:r>
            <a:r>
              <a:rPr lang="ru-RU" sz="2000" b="1" dirty="0"/>
              <a:t>силу действия положений Кодекса об административных правонарушениях Российской Федерации, Уголовного кодекса Российской Федерации, Уголовно-исполнительного кодекса Российской Федерации, лицо, привлеченное к административной (уголовной) ответственности, обязано исполнить обязательство по уплате штрафа, за совершенное правонарушение (преступление), самостоятельно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84741" y="102606"/>
            <a:ext cx="56416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Письмо Минфина России от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21.05.2018 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№ 23-01-06/34205</a:t>
            </a:r>
          </a:p>
        </p:txBody>
      </p:sp>
    </p:spTree>
    <p:extLst>
      <p:ext uri="{BB962C8B-B14F-4D97-AF65-F5344CB8AC3E}">
        <p14:creationId xmlns:p14="http://schemas.microsoft.com/office/powerpoint/2010/main" val="92659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934890" y="1129280"/>
            <a:ext cx="78672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2000" b="1" dirty="0"/>
              <a:t>Исходя из </a:t>
            </a:r>
            <a:r>
              <a:rPr lang="ru-RU" sz="2000" b="1" dirty="0" smtClean="0"/>
              <a:t>изложенного, </a:t>
            </a:r>
            <a:r>
              <a:rPr lang="ru-RU" sz="2000" b="1" dirty="0"/>
              <a:t>в случае поступления платежей от третьих лиц за лицо, привлеченное к административной ответственности, обязательство по оплате административного штрафа </a:t>
            </a:r>
            <a:r>
              <a:rPr lang="ru-RU" sz="2000" b="1" dirty="0">
                <a:solidFill>
                  <a:srgbClr val="FF0000"/>
                </a:solidFill>
              </a:rPr>
              <a:t>не может считаться исполненным</a:t>
            </a:r>
            <a:r>
              <a:rPr lang="ru-RU" sz="2000" b="1" dirty="0"/>
              <a:t>.</a:t>
            </a:r>
          </a:p>
          <a:p>
            <a:pPr indent="449263" algn="just"/>
            <a:r>
              <a:rPr lang="ru-RU" sz="2000" b="1" dirty="0"/>
              <a:t>На данном основании в соответствии с частью 5 статьи 32.2 КоАП РФ орган, должностное лицо, вынесшие постановление о назначении административного наказания в виде штрафа, изготавливают второй экземпляр указанного постановления и </a:t>
            </a:r>
            <a:r>
              <a:rPr lang="ru-RU" sz="2000" b="1" dirty="0">
                <a:solidFill>
                  <a:srgbClr val="FF0000"/>
                </a:solidFill>
              </a:rPr>
              <a:t>направляют его судебному приставу-исполнителю для исполнения в порядке, предусмотренном федеральным законодательством</a:t>
            </a:r>
            <a:r>
              <a:rPr lang="ru-RU" sz="2000" b="1" dirty="0"/>
              <a:t>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84741" y="135253"/>
            <a:ext cx="56416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Субъект уплаты административных штрафов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3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88240" y="1699406"/>
            <a:ext cx="78672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49263" algn="just"/>
            <a:r>
              <a:rPr lang="ru-RU" b="1" dirty="0">
                <a:solidFill>
                  <a:prstClr val="black"/>
                </a:solidFill>
                <a:cs typeface="Arial" pitchFamily="34" charset="0"/>
              </a:rPr>
              <a:t>По общему правилу, установленному ч. 1 ст. 32.2 КоАП РФ, административный штраф должен быть уплачен </a:t>
            </a:r>
            <a:r>
              <a:rPr lang="ru-RU" b="1" dirty="0" smtClean="0">
                <a:solidFill>
                  <a:prstClr val="black"/>
                </a:solidFill>
                <a:cs typeface="Arial" pitchFamily="34" charset="0"/>
              </a:rPr>
              <a:t>не </a:t>
            </a:r>
            <a:r>
              <a:rPr lang="ru-RU" b="1" dirty="0">
                <a:solidFill>
                  <a:prstClr val="black"/>
                </a:solidFill>
                <a:cs typeface="Arial" pitchFamily="34" charset="0"/>
              </a:rPr>
              <a:t>позднее 60 дней: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FFC000"/>
                </a:solidFill>
                <a:cs typeface="Arial" pitchFamily="34" charset="0"/>
              </a:rPr>
              <a:t>со дня вступления постановления о наложении административного штрафа в законную силу;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FFC000"/>
                </a:solidFill>
                <a:cs typeface="Arial" pitchFamily="34" charset="0"/>
              </a:rPr>
              <a:t>со дня истечения срока отсрочки или срока рассрочки, предусмотренных ст. 31.5 КоАП РФ</a:t>
            </a:r>
            <a:r>
              <a:rPr lang="ru-RU" b="1" dirty="0" smtClean="0">
                <a:solidFill>
                  <a:srgbClr val="FFC000"/>
                </a:solidFill>
                <a:cs typeface="Arial" pitchFamily="34" charset="0"/>
              </a:rPr>
              <a:t>.</a:t>
            </a:r>
            <a:endParaRPr lang="ru-RU" sz="1600" b="1" dirty="0" smtClean="0"/>
          </a:p>
          <a:p>
            <a:pPr algn="just"/>
            <a:endParaRPr lang="ru-RU" sz="1600" b="1" dirty="0"/>
          </a:p>
          <a:p>
            <a:pPr algn="just"/>
            <a:endParaRPr lang="ru-RU" sz="1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Срок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уплаты административного штрафа </a:t>
            </a:r>
          </a:p>
        </p:txBody>
      </p:sp>
    </p:spTree>
    <p:extLst>
      <p:ext uri="{BB962C8B-B14F-4D97-AF65-F5344CB8AC3E}">
        <p14:creationId xmlns:p14="http://schemas.microsoft.com/office/powerpoint/2010/main" val="14148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88240" y="1535504"/>
            <a:ext cx="78672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endParaRPr lang="ru-RU" sz="1600" b="1" dirty="0" smtClean="0"/>
          </a:p>
          <a:p>
            <a:pPr indent="449263" algn="just"/>
            <a:r>
              <a:rPr lang="ru-RU" sz="1600" b="1" dirty="0" smtClean="0"/>
              <a:t>Нарушение </a:t>
            </a:r>
            <a:r>
              <a:rPr lang="ru-RU" sz="1600" b="1" dirty="0"/>
              <a:t>сроков уплаты административного штрафа образует состав административного правонарушения, предусмотренного ч. 1 ст. 20.25 КоАП </a:t>
            </a:r>
            <a:r>
              <a:rPr lang="ru-RU" sz="1600" b="1" dirty="0" smtClean="0"/>
              <a:t>РФ.</a:t>
            </a:r>
          </a:p>
          <a:p>
            <a:pPr indent="449263" algn="just"/>
            <a:r>
              <a:rPr lang="ru-RU" sz="1600" b="1" dirty="0" smtClean="0"/>
              <a:t>Санкцией </a:t>
            </a:r>
            <a:r>
              <a:rPr lang="ru-RU" sz="1600" b="1" dirty="0"/>
              <a:t>статьи 20.25 КоАП РФ предусмотрены следующие </a:t>
            </a:r>
            <a:r>
              <a:rPr lang="ru-RU" sz="1600" b="1" dirty="0">
                <a:solidFill>
                  <a:srgbClr val="FF0000"/>
                </a:solidFill>
              </a:rPr>
              <a:t>виды наказаний</a:t>
            </a:r>
            <a:r>
              <a:rPr lang="ru-RU" sz="1600" b="1" dirty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FFC000"/>
                </a:solidFill>
              </a:rPr>
              <a:t>наложение </a:t>
            </a:r>
            <a:r>
              <a:rPr lang="ru-RU" sz="1600" b="1" dirty="0">
                <a:solidFill>
                  <a:srgbClr val="FFC000"/>
                </a:solidFill>
              </a:rPr>
              <a:t>административного штрафа в 2-кратном размере суммы неуплаченного административного штрафа, но не менее 1 000 рублей;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FFC000"/>
                </a:solidFill>
              </a:rPr>
              <a:t>административный </a:t>
            </a:r>
            <a:r>
              <a:rPr lang="ru-RU" sz="1600" b="1" dirty="0">
                <a:solidFill>
                  <a:srgbClr val="FFC000"/>
                </a:solidFill>
              </a:rPr>
              <a:t>арест на срок до 15 суток;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FFC000"/>
                </a:solidFill>
              </a:rPr>
              <a:t>обязательные </a:t>
            </a:r>
            <a:r>
              <a:rPr lang="ru-RU" sz="1600" b="1" dirty="0">
                <a:solidFill>
                  <a:srgbClr val="FFC000"/>
                </a:solidFill>
              </a:rPr>
              <a:t>работы на срок до 50 часов.</a:t>
            </a:r>
          </a:p>
          <a:p>
            <a:pPr algn="just"/>
            <a:endParaRPr lang="ru-RU" sz="1600" b="1" dirty="0"/>
          </a:p>
          <a:p>
            <a:pPr algn="just"/>
            <a:endParaRPr lang="ru-RU" sz="1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Нарушение срока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уплаты административного штрафа </a:t>
            </a:r>
          </a:p>
        </p:txBody>
      </p:sp>
    </p:spTree>
    <p:extLst>
      <p:ext uri="{BB962C8B-B14F-4D97-AF65-F5344CB8AC3E}">
        <p14:creationId xmlns:p14="http://schemas.microsoft.com/office/powerpoint/2010/main" val="60507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734778" y="1735488"/>
            <a:ext cx="79951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b="1" dirty="0"/>
              <a:t>Кроме санкций, предусмотренных ч. 1 ст. 20.25 КоАП РФ, в случае нарушения срока уплаты административного штрафа могут наступить и </a:t>
            </a:r>
            <a:r>
              <a:rPr lang="ru-RU" b="1" dirty="0">
                <a:solidFill>
                  <a:srgbClr val="FF0000"/>
                </a:solidFill>
              </a:rPr>
              <a:t>иные </a:t>
            </a:r>
            <a:r>
              <a:rPr lang="ru-RU" b="1" dirty="0" smtClean="0">
                <a:solidFill>
                  <a:srgbClr val="FF0000"/>
                </a:solidFill>
              </a:rPr>
              <a:t>последствия: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FFC000"/>
                </a:solidFill>
              </a:rPr>
              <a:t>наложение </a:t>
            </a:r>
            <a:r>
              <a:rPr lang="ru-RU" b="1" dirty="0">
                <a:solidFill>
                  <a:srgbClr val="FFC000"/>
                </a:solidFill>
              </a:rPr>
              <a:t>исполнительского </a:t>
            </a:r>
            <a:r>
              <a:rPr lang="ru-RU" b="1" dirty="0" smtClean="0">
                <a:solidFill>
                  <a:srgbClr val="FFC000"/>
                </a:solidFill>
              </a:rPr>
              <a:t>сбора;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FFC000"/>
                </a:solidFill>
              </a:rPr>
              <a:t>меры </a:t>
            </a:r>
            <a:r>
              <a:rPr lang="ru-RU" b="1" dirty="0">
                <a:solidFill>
                  <a:srgbClr val="FFC000"/>
                </a:solidFill>
              </a:rPr>
              <a:t>принудительного исполнения (ст. 68 Закона об исполнительном производстве</a:t>
            </a:r>
            <a:r>
              <a:rPr lang="ru-RU" b="1" dirty="0" smtClean="0">
                <a:solidFill>
                  <a:srgbClr val="FFC000"/>
                </a:solidFill>
              </a:rPr>
              <a:t>).</a:t>
            </a:r>
            <a:endParaRPr lang="ru-RU" b="1" dirty="0">
              <a:solidFill>
                <a:srgbClr val="FFC000"/>
              </a:solidFill>
            </a:endParaRPr>
          </a:p>
          <a:p>
            <a:pPr algn="just"/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84741" y="135253"/>
            <a:ext cx="56416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Нарушение сроков уплаты административного штрафа </a:t>
            </a:r>
          </a:p>
        </p:txBody>
      </p:sp>
    </p:spTree>
    <p:extLst>
      <p:ext uri="{BB962C8B-B14F-4D97-AF65-F5344CB8AC3E}">
        <p14:creationId xmlns:p14="http://schemas.microsoft.com/office/powerpoint/2010/main" val="11128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347050" y="106257"/>
            <a:ext cx="5262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Отсрочка и рассрочка исполнения постановления о назначении административного наказания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34776" y="2172459"/>
            <a:ext cx="79951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b="1" dirty="0" smtClean="0"/>
              <a:t>Основания </a:t>
            </a:r>
            <a:r>
              <a:rPr lang="ru-RU" b="1" dirty="0"/>
              <a:t>отсрочки и рассрочки исполнения постановления о назначении административного </a:t>
            </a:r>
            <a:r>
              <a:rPr lang="ru-RU" b="1" dirty="0" smtClean="0"/>
              <a:t>штрафа предусмотрены статьей </a:t>
            </a:r>
            <a:r>
              <a:rPr lang="ru-RU" b="1" dirty="0"/>
              <a:t>31.5 КоАП </a:t>
            </a:r>
            <a:r>
              <a:rPr lang="ru-RU" b="1" dirty="0" smtClean="0"/>
              <a:t>РФ.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408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0273" y="1406527"/>
            <a:ext cx="80124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Самым распространенным видом </a:t>
            </a:r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административного наказания, </a:t>
            </a:r>
            <a:r>
              <a:rPr lang="ru-RU" sz="28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назначаемого </a:t>
            </a:r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инспекцией по результатам рассмотрения дел об административных </a:t>
            </a:r>
            <a:r>
              <a:rPr lang="ru-RU" sz="28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правонарушениях, является </a:t>
            </a:r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административный штраф</a:t>
            </a:r>
          </a:p>
        </p:txBody>
      </p:sp>
    </p:spTree>
    <p:extLst>
      <p:ext uri="{BB962C8B-B14F-4D97-AF65-F5344CB8AC3E}">
        <p14:creationId xmlns:p14="http://schemas.microsoft.com/office/powerpoint/2010/main" val="224522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347050" y="106257"/>
            <a:ext cx="5262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Отсрочка и рассрочка исполнения постановления о назначении административного наказания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34778" y="2065734"/>
            <a:ext cx="79951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b="1" dirty="0"/>
              <a:t>О</a:t>
            </a:r>
            <a:r>
              <a:rPr lang="ru-RU" b="1" dirty="0" smtClean="0"/>
              <a:t>тсрочка </a:t>
            </a:r>
            <a:r>
              <a:rPr lang="ru-RU" b="1" dirty="0"/>
              <a:t>представляет собой перенос срока уплаты административного штрафа </a:t>
            </a:r>
            <a:r>
              <a:rPr lang="ru-RU" b="1" dirty="0">
                <a:solidFill>
                  <a:srgbClr val="FF0000"/>
                </a:solidFill>
              </a:rPr>
              <a:t>на срок до шести месяцев</a:t>
            </a:r>
            <a:r>
              <a:rPr lang="ru-RU" b="1" dirty="0"/>
              <a:t>.</a:t>
            </a:r>
          </a:p>
          <a:p>
            <a:pPr indent="449263" algn="just"/>
            <a:r>
              <a:rPr lang="ru-RU" b="1" dirty="0"/>
              <a:t>Рассрочка - уплата административного штрафа по частям лицом, привлеченным к административной ответственности, </a:t>
            </a:r>
            <a:r>
              <a:rPr lang="ru-RU" b="1" dirty="0">
                <a:solidFill>
                  <a:srgbClr val="FF0000"/>
                </a:solidFill>
              </a:rPr>
              <a:t>на срок до трех месяцев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81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347050" y="106257"/>
            <a:ext cx="5262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Отсрочка и рассрочка исполнения постановления о назначении административного наказания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34778" y="1706632"/>
            <a:ext cx="79951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b="1" dirty="0" smtClean="0">
                <a:solidFill>
                  <a:srgbClr val="FF0000"/>
                </a:solidFill>
              </a:rPr>
              <a:t>КоАП </a:t>
            </a:r>
            <a:r>
              <a:rPr lang="ru-RU" b="1" dirty="0">
                <a:solidFill>
                  <a:srgbClr val="FF0000"/>
                </a:solidFill>
              </a:rPr>
              <a:t>РФ не содержит перечня оснований для отсрочки или рассрочки исполнения постановления</a:t>
            </a:r>
            <a:r>
              <a:rPr lang="ru-RU" b="1" dirty="0"/>
              <a:t>, а лишь устанавливает критерий их определения - обстоятельства, затрудняющие исполнение постановления о назначении административного наказания, предоставляя суду, органу или должностному лицу возможность в каждом конкретном случае решать вопрос об их наличии с учетом всех обстоятельств дела, с соблюдением баланса интересов лиц, участвующих в деле.</a:t>
            </a:r>
          </a:p>
        </p:txBody>
      </p:sp>
    </p:spTree>
    <p:extLst>
      <p:ext uri="{BB962C8B-B14F-4D97-AF65-F5344CB8AC3E}">
        <p14:creationId xmlns:p14="http://schemas.microsoft.com/office/powerpoint/2010/main" val="31511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347050" y="106257"/>
            <a:ext cx="5262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Отсрочка и рассрочка исполнения постановления о назначении административного наказания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34778" y="1327070"/>
            <a:ext cx="799515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b="1" dirty="0"/>
              <a:t>При применении отсрочки или рассрочки исполнения постановления о назначении административного наказания суд, орган, должностное лицо, вынесшие постановление, указывают в постановлении срок, с которого начинается исполнение административного наказания (ч. 4 ст. 31.5 КоАП РФ).</a:t>
            </a:r>
          </a:p>
          <a:p>
            <a:pPr indent="449263" algn="just"/>
            <a:r>
              <a:rPr lang="ru-RU" b="1" dirty="0"/>
              <a:t>Для получения отсрочки или рассрочки </a:t>
            </a:r>
            <a:r>
              <a:rPr lang="ru-RU" b="1" dirty="0">
                <a:solidFill>
                  <a:srgbClr val="FF0000"/>
                </a:solidFill>
              </a:rPr>
              <a:t>необходимо заявить ходатайство о ее предоставлении</a:t>
            </a:r>
            <a:r>
              <a:rPr lang="ru-RU" b="1" dirty="0"/>
              <a:t>.</a:t>
            </a:r>
          </a:p>
          <a:p>
            <a:pPr indent="449263" algn="just"/>
            <a:r>
              <a:rPr lang="ru-RU" b="1" dirty="0"/>
              <a:t>Ходатайство об отсрочке или рассрочке штрафа подается </a:t>
            </a:r>
            <a:r>
              <a:rPr lang="ru-RU" b="1" dirty="0" smtClean="0">
                <a:solidFill>
                  <a:srgbClr val="FF0000"/>
                </a:solidFill>
              </a:rPr>
              <a:t>должностному </a:t>
            </a:r>
            <a:r>
              <a:rPr lang="ru-RU" b="1" dirty="0">
                <a:solidFill>
                  <a:srgbClr val="FF0000"/>
                </a:solidFill>
              </a:rPr>
              <a:t>лицу, рассмотревшему дело</a:t>
            </a:r>
            <a:r>
              <a:rPr lang="ru-RU" b="1" dirty="0"/>
              <a:t>.</a:t>
            </a:r>
          </a:p>
          <a:p>
            <a:pPr indent="449263" algn="just"/>
            <a:r>
              <a:rPr lang="ru-RU" b="1" dirty="0"/>
              <a:t>Ходатайство об отсрочке или рассрочке исполнения штрафа может быть рассмотрено только </a:t>
            </a:r>
            <a:r>
              <a:rPr lang="ru-RU" b="1" dirty="0">
                <a:solidFill>
                  <a:srgbClr val="FF0000"/>
                </a:solidFill>
              </a:rPr>
              <a:t>по постановлению, вступившему в законную силу</a:t>
            </a:r>
            <a:r>
              <a:rPr lang="ru-RU" b="1" dirty="0"/>
              <a:t>, то есть ходатайство о рассрочке либо отсрочке может быть подано по истечении срока на обжалование постановления.</a:t>
            </a:r>
          </a:p>
          <a:p>
            <a:pPr indent="449263"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5381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347050" y="106257"/>
            <a:ext cx="5262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Отсрочка и рассрочка исполнения постановления о назначении административного наказания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34778" y="1189048"/>
            <a:ext cx="79951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b="1" dirty="0"/>
              <a:t>Следует отметить, что обращение привлечённого к административной ответственности лица с ходатайством об отсрочке или о рассрочке должно быть направлено </a:t>
            </a:r>
            <a:r>
              <a:rPr lang="ru-RU" b="1" dirty="0">
                <a:solidFill>
                  <a:srgbClr val="FF0000"/>
                </a:solidFill>
              </a:rPr>
              <a:t>до истечения шестидесятидневного срока для уплаты штрафа</a:t>
            </a:r>
            <a:r>
              <a:rPr lang="ru-RU" b="1" dirty="0"/>
              <a:t>.</a:t>
            </a:r>
          </a:p>
          <a:p>
            <a:pPr indent="449263" algn="just"/>
            <a:r>
              <a:rPr lang="ru-RU" b="1" dirty="0"/>
              <a:t>В соответствии с требованиями КоАП РФ (статья 31.8 КоАП РФ) вопрос об отсрочке или рассрочке исполнения постановления рассматривается судьей или органом (должностным лицом), вынесшими постановление, </a:t>
            </a:r>
            <a:r>
              <a:rPr lang="ru-RU" b="1" dirty="0">
                <a:solidFill>
                  <a:srgbClr val="FF0000"/>
                </a:solidFill>
              </a:rPr>
              <a:t>в трехдневный срок со дня возникновения основания для разрешения соответствующего вопроса, т.е. со дня подачи ходатайства</a:t>
            </a:r>
            <a:r>
              <a:rPr lang="ru-RU" b="1" dirty="0"/>
              <a:t>.</a:t>
            </a:r>
          </a:p>
          <a:p>
            <a:pPr indent="449263"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3308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088921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www.gsn.nso.ru</a:t>
            </a:r>
            <a:endParaRPr lang="ru-RU" sz="28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</p:spPr>
        <p:txBody>
          <a:bodyPr anchor="ctr" anchorCtr="0">
            <a:noAutofit/>
          </a:bodyPr>
          <a:lstStyle/>
          <a:p>
            <a:r>
              <a:rPr lang="ru-RU" sz="40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БЛАГОДАРЮ  ЗА  ВНИМАНИЕ!</a:t>
            </a:r>
            <a:endParaRPr lang="en-US" sz="40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0273" y="1406527"/>
            <a:ext cx="801240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b="1" dirty="0">
                <a:ea typeface="+mj-ea"/>
                <a:cs typeface="Arial" pitchFamily="34" charset="0"/>
              </a:rPr>
              <a:t>Под административным штрафом понимается </a:t>
            </a:r>
            <a:r>
              <a:rPr lang="ru-RU" b="1" dirty="0">
                <a:solidFill>
                  <a:srgbClr val="FF0000"/>
                </a:solidFill>
                <a:ea typeface="+mj-ea"/>
                <a:cs typeface="Arial" pitchFamily="34" charset="0"/>
              </a:rPr>
              <a:t>денежное взыскание, которое выражается в рублях и устанавливается для граждан и юридических лиц в размере, установленном положениями ст. 3.5 КоАП РФ в зависимости от совершенного правонарушения.</a:t>
            </a:r>
          </a:p>
          <a:p>
            <a:pPr indent="449263" algn="just"/>
            <a:r>
              <a:rPr lang="ru-RU" b="1" dirty="0">
                <a:ea typeface="+mj-ea"/>
                <a:cs typeface="Arial" pitchFamily="34" charset="0"/>
              </a:rPr>
              <a:t>По общему правилу, установленному ч. 1 ст. 32.2 КоАП РФ, административный штраф должен быть уплачен в полном размере лицом, привлеченным к административной ответственности, не позднее 60 дней: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FFC000"/>
                </a:solidFill>
                <a:ea typeface="+mj-ea"/>
                <a:cs typeface="Arial" pitchFamily="34" charset="0"/>
              </a:rPr>
              <a:t>со </a:t>
            </a:r>
            <a:r>
              <a:rPr lang="ru-RU" b="1" dirty="0">
                <a:solidFill>
                  <a:srgbClr val="FFC000"/>
                </a:solidFill>
                <a:ea typeface="+mj-ea"/>
                <a:cs typeface="Arial" pitchFamily="34" charset="0"/>
              </a:rPr>
              <a:t>дня вступления постановления о наложении административного штрафа в законную силу;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FFC000"/>
                </a:solidFill>
                <a:ea typeface="+mj-ea"/>
                <a:cs typeface="Arial" pitchFamily="34" charset="0"/>
              </a:rPr>
              <a:t>со </a:t>
            </a:r>
            <a:r>
              <a:rPr lang="ru-RU" b="1" dirty="0">
                <a:solidFill>
                  <a:srgbClr val="FFC000"/>
                </a:solidFill>
                <a:ea typeface="+mj-ea"/>
                <a:cs typeface="Arial" pitchFamily="34" charset="0"/>
              </a:rPr>
              <a:t>дня истечения срока отсрочки или срока рассрочки, предусмотренных ст. 31.5 КоАП РФ.</a:t>
            </a:r>
          </a:p>
          <a:p>
            <a:pPr algn="ctr"/>
            <a:endParaRPr lang="ru-RU" sz="2000" b="1" dirty="0">
              <a:solidFill>
                <a:srgbClr val="1F5480"/>
              </a:solidFill>
              <a:ea typeface="+mj-ea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23093" y="87775"/>
            <a:ext cx="47531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Порядок исполнения постановлений о наложении административного штрафа</a:t>
            </a:r>
          </a:p>
        </p:txBody>
      </p:sp>
    </p:spTree>
    <p:extLst>
      <p:ext uri="{BB962C8B-B14F-4D97-AF65-F5344CB8AC3E}">
        <p14:creationId xmlns:p14="http://schemas.microsoft.com/office/powerpoint/2010/main" val="254741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1117" y="273845"/>
            <a:ext cx="4754233" cy="942480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rgbClr val="1F5480"/>
                </a:solidFill>
                <a:latin typeface="Calibri"/>
                <a:ea typeface="+mn-ea"/>
                <a:cs typeface="Arial" pitchFamily="34" charset="0"/>
              </a:rPr>
              <a:t>Условия </a:t>
            </a:r>
            <a:r>
              <a:rPr lang="ru-RU" sz="2000" b="1" dirty="0">
                <a:solidFill>
                  <a:srgbClr val="1F5480"/>
                </a:solidFill>
                <a:latin typeface="Calibri"/>
                <a:ea typeface="+mn-ea"/>
                <a:cs typeface="Arial" pitchFamily="34" charset="0"/>
              </a:rPr>
              <a:t>исполнения постановлений о наложении административного штрафа</a:t>
            </a:r>
            <a:br>
              <a:rPr lang="ru-RU" sz="2000" b="1" dirty="0">
                <a:solidFill>
                  <a:srgbClr val="1F5480"/>
                </a:solidFill>
                <a:latin typeface="Calibri"/>
                <a:ea typeface="+mn-ea"/>
                <a:cs typeface="Arial" pitchFamily="34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Условно диспозиция ч. 1 ст. 32.2 КоАП РФ содержит </a:t>
            </a:r>
            <a:r>
              <a:rPr lang="ru-RU" dirty="0" smtClean="0">
                <a:solidFill>
                  <a:srgbClr val="FF0000"/>
                </a:solidFill>
              </a:rPr>
              <a:t>три условия</a:t>
            </a:r>
            <a:r>
              <a:rPr lang="ru-RU" dirty="0" smtClean="0"/>
              <a:t>, при соблюдении которых постановление о наложении административного штрафа будет считаться исполненным: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FFC000"/>
                </a:solidFill>
              </a:rPr>
              <a:t>р</a:t>
            </a:r>
            <a:r>
              <a:rPr lang="ru-RU" dirty="0" smtClean="0">
                <a:solidFill>
                  <a:srgbClr val="FFC000"/>
                </a:solidFill>
              </a:rPr>
              <a:t>азмер уплаты;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FFC000"/>
                </a:solidFill>
              </a:rPr>
              <a:t>с</a:t>
            </a:r>
            <a:r>
              <a:rPr lang="ru-RU" dirty="0" smtClean="0">
                <a:solidFill>
                  <a:srgbClr val="FFC000"/>
                </a:solidFill>
              </a:rPr>
              <a:t>убъект уплаты;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FFC000"/>
                </a:solidFill>
              </a:rPr>
              <a:t>с</a:t>
            </a:r>
            <a:r>
              <a:rPr lang="ru-RU" dirty="0" smtClean="0">
                <a:solidFill>
                  <a:srgbClr val="FFC000"/>
                </a:solidFill>
              </a:rPr>
              <a:t>рок уплаты.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 общему правилу, административный штраф должен быть уплачен в полном размере, то есть в размере, установленном постановлением по делу об административном правонарушении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2875" y="447765"/>
            <a:ext cx="4702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latin typeface="+mn-lt"/>
                <a:cs typeface="Arial" pitchFamily="34" charset="0"/>
              </a:rPr>
              <a:t>Размер уплаты </a:t>
            </a:r>
            <a:r>
              <a:rPr lang="ru-RU" sz="2000" b="1" dirty="0">
                <a:solidFill>
                  <a:srgbClr val="1F5480"/>
                </a:solidFill>
                <a:latin typeface="+mn-lt"/>
                <a:cs typeface="Arial" pitchFamily="34" charset="0"/>
              </a:rPr>
              <a:t>административного штрафа</a:t>
            </a:r>
          </a:p>
        </p:txBody>
      </p:sp>
    </p:spTree>
    <p:extLst>
      <p:ext uri="{BB962C8B-B14F-4D97-AF65-F5344CB8AC3E}">
        <p14:creationId xmlns:p14="http://schemas.microsoft.com/office/powerpoint/2010/main" val="377297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009" y="1465570"/>
            <a:ext cx="80124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2400" b="1" dirty="0" smtClean="0">
                <a:ea typeface="+mj-ea"/>
                <a:cs typeface="Arial" pitchFamily="34" charset="0"/>
              </a:rPr>
              <a:t>Федеральным законом </a:t>
            </a:r>
            <a:r>
              <a:rPr lang="ru-RU" sz="2400" b="1" dirty="0">
                <a:ea typeface="+mj-ea"/>
                <a:cs typeface="Arial" pitchFamily="34" charset="0"/>
              </a:rPr>
              <a:t>от 14.07.2022 № 290-ФЗ «О внесении изменений в Кодекс Российской Федерации об административных правонарушениях и статью 1 Федерального закона «О внесении изменений в Кодекс Российской Федерации об административных правонарушениях» (далее – Закон № 290-ФЗ</a:t>
            </a:r>
            <a:r>
              <a:rPr lang="ru-RU" sz="2400" b="1" dirty="0" smtClean="0">
                <a:ea typeface="+mj-ea"/>
                <a:cs typeface="Arial" pitchFamily="34" charset="0"/>
              </a:rPr>
              <a:t>) ст. 32.2 КоАП РФ дополнена ч. 1.3-3.</a:t>
            </a:r>
            <a:endParaRPr lang="ru-RU" sz="2400" b="1" dirty="0">
              <a:ea typeface="+mj-ea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23093" y="87775"/>
            <a:ext cx="47531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Размер уплаты административного штрафа 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354051" y="827775"/>
            <a:ext cx="67547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600" b="1" dirty="0" smtClean="0"/>
              <a:t>При </a:t>
            </a:r>
            <a:r>
              <a:rPr lang="ru-RU" sz="1600" b="1" dirty="0"/>
              <a:t>уплате административного штрафа за административное правонарушение, выявленное в ходе осуществления государственного контроля (надзора), муниципального контроля, лицом, привлеченным к административной ответственности за совершение данного административного правонарушения, либо иным физическим или юридическим лицом </a:t>
            </a:r>
            <a:r>
              <a:rPr lang="ru-RU" sz="1600" b="1" dirty="0">
                <a:solidFill>
                  <a:srgbClr val="FF0000"/>
                </a:solidFill>
              </a:rPr>
              <a:t>не позднее двадцати дней со дня вынесения постановления о наложении административного штрафа</a:t>
            </a:r>
            <a:r>
              <a:rPr lang="ru-RU" sz="1600" b="1" dirty="0"/>
              <a:t> административный штраф может быть уплачен в размере </a:t>
            </a:r>
            <a:r>
              <a:rPr lang="ru-RU" sz="1600" b="1" dirty="0">
                <a:solidFill>
                  <a:srgbClr val="FF0000"/>
                </a:solidFill>
              </a:rPr>
              <a:t>половины суммы наложенного административного штрафа</a:t>
            </a:r>
            <a:r>
              <a:rPr lang="ru-RU" sz="1600" b="1" dirty="0"/>
              <a:t>. </a:t>
            </a:r>
            <a:endParaRPr lang="ru-RU" sz="1600" b="1" dirty="0" smtClean="0"/>
          </a:p>
          <a:p>
            <a:pPr indent="449263" algn="just"/>
            <a:r>
              <a:rPr lang="ru-RU" sz="1600" b="1" dirty="0" smtClean="0"/>
              <a:t>При </a:t>
            </a:r>
            <a:r>
              <a:rPr lang="ru-RU" sz="1600" b="1" dirty="0"/>
              <a:t>этом, если лицо, привлеченное к административной ответственности, получило копию постановления о назначении административного штрафа, позже указанного срока, срок для льготной оплаты штрафа по ходатайству лица, привлеченного к ответственности, подлежит восстановлению. Определение об отклонении указанного ходатайства может быть обжаловано в соответствии с правилами, установленными главой 30 КоАП РФ.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часть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1.3-3 статьи 32.2 КоАП РФ</a:t>
            </a:r>
          </a:p>
        </p:txBody>
      </p:sp>
    </p:spTree>
    <p:extLst>
      <p:ext uri="{BB962C8B-B14F-4D97-AF65-F5344CB8AC3E}">
        <p14:creationId xmlns:p14="http://schemas.microsoft.com/office/powerpoint/2010/main" val="5049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354051" y="1259096"/>
            <a:ext cx="67547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ctr"/>
            <a:r>
              <a:rPr lang="ru-RU" sz="2400" b="1" dirty="0" smtClean="0"/>
              <a:t>Постановление Арбитражного суда </a:t>
            </a:r>
            <a:r>
              <a:rPr lang="ru-RU" sz="2400" b="1" dirty="0"/>
              <a:t>Западно-Сибирского округа </a:t>
            </a:r>
            <a:r>
              <a:rPr lang="ru-RU" sz="2400" b="1" dirty="0" smtClean="0"/>
              <a:t>от </a:t>
            </a:r>
            <a:r>
              <a:rPr lang="ru-RU" sz="2400" b="1" dirty="0"/>
              <a:t>25.01.2023 по делу № </a:t>
            </a:r>
            <a:r>
              <a:rPr lang="ru-RU" sz="2400" b="1" dirty="0" smtClean="0"/>
              <a:t>А70-7937/2022, принятое по жалобе ООО </a:t>
            </a:r>
            <a:r>
              <a:rPr lang="ru-RU" sz="2400" b="1" dirty="0"/>
              <a:t>«</a:t>
            </a:r>
            <a:r>
              <a:rPr lang="ru-RU" sz="2400" b="1" dirty="0" smtClean="0"/>
              <a:t>Элемент-Трейд» на </a:t>
            </a:r>
            <a:r>
              <a:rPr lang="ru-RU" sz="2400" b="1" dirty="0"/>
              <a:t>определение</a:t>
            </a:r>
          </a:p>
          <a:p>
            <a:pPr indent="449263" algn="ctr"/>
            <a:r>
              <a:rPr lang="ru-RU" sz="2400" b="1" dirty="0"/>
              <a:t>об отказе в удовлетворении </a:t>
            </a:r>
            <a:r>
              <a:rPr lang="ru-RU" sz="2400" b="1" dirty="0" smtClean="0"/>
              <a:t>ходатайства о восстановлении срока на льготную оплату штрафа </a:t>
            </a:r>
            <a:r>
              <a:rPr lang="ru-RU" sz="2400" b="1" dirty="0"/>
              <a:t>от </a:t>
            </a:r>
            <a:r>
              <a:rPr lang="ru-RU" sz="2400" b="1" dirty="0" smtClean="0"/>
              <a:t>14.09.2022 Арбитражного </a:t>
            </a:r>
            <a:r>
              <a:rPr lang="ru-RU" sz="2400" b="1" dirty="0"/>
              <a:t>суда </a:t>
            </a:r>
            <a:r>
              <a:rPr lang="ru-RU" sz="2400" b="1" dirty="0" smtClean="0"/>
              <a:t>Тюменской области</a:t>
            </a:r>
            <a:endParaRPr lang="ru-RU" sz="2400" b="1" dirty="0"/>
          </a:p>
          <a:p>
            <a:pPr indent="449263" algn="ctr"/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Восстановление срока для льготной оплаты штрафа</a:t>
            </a:r>
          </a:p>
        </p:txBody>
      </p:sp>
    </p:spTree>
    <p:extLst>
      <p:ext uri="{BB962C8B-B14F-4D97-AF65-F5344CB8AC3E}">
        <p14:creationId xmlns:p14="http://schemas.microsoft.com/office/powerpoint/2010/main" val="5617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prstClr val="white"/>
                </a:solidFill>
              </a:rPr>
              <a:t>www.gsn.nso.ru</a:t>
            </a:r>
            <a:endParaRPr lang="ru-RU" sz="2000" b="1" dirty="0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ИНСПЕКЦИЯ ГОСУДАРСТВЕННОГО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ru-RU" sz="700" b="1" dirty="0" smtClean="0">
                  <a:solidFill>
                    <a:prstClr val="white"/>
                  </a:solidFill>
                  <a:cs typeface="Arial" pitchFamily="34" charset="0"/>
                </a:rPr>
                <a:t>НОВОСИБИРСКОЙ ОБЛАСТИ</a:t>
              </a:r>
              <a:endParaRPr lang="en-US" sz="700" b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828136" y="1844873"/>
            <a:ext cx="786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600" b="1" dirty="0" smtClean="0"/>
              <a:t>Применительно </a:t>
            </a:r>
            <a:r>
              <a:rPr lang="ru-RU" sz="1600" b="1" dirty="0"/>
              <a:t>к реализации льготного механизма уплаты административных штрафов, назначенных постановлениями инспекции, льготный срок для уплаты административного штрафа может быть восстановлен в случае уплаты половины размера назначенного штрафа в течение двадцати дней с момента получения копии постановления о назначении административного штрафа и обращения к инспекции с ходатайством о восстановлении срока, установленного частью 1.3 - 3 статьи 32.2 КоАП РФ (двадцать дней со дня вынесения постановления), пропущенного заявителем по независящим от него причинам.</a:t>
            </a:r>
          </a:p>
          <a:p>
            <a:pPr algn="just"/>
            <a:endParaRPr lang="ru-RU" sz="1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4741" y="135253"/>
            <a:ext cx="56416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Реализация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льготного механизма уплаты административных штрафов, назначенных постановлениями инспекции</a:t>
            </a:r>
          </a:p>
        </p:txBody>
      </p:sp>
    </p:spTree>
    <p:extLst>
      <p:ext uri="{BB962C8B-B14F-4D97-AF65-F5344CB8AC3E}">
        <p14:creationId xmlns:p14="http://schemas.microsoft.com/office/powerpoint/2010/main" val="38059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1320</TotalTime>
  <Words>1555</Words>
  <Application>Microsoft Office PowerPoint</Application>
  <PresentationFormat>Экран (16:9)</PresentationFormat>
  <Paragraphs>164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Office Theme</vt:lpstr>
      <vt:lpstr>Порядок исполнения постановлений о назначении административного наказания</vt:lpstr>
      <vt:lpstr>Презентация PowerPoint</vt:lpstr>
      <vt:lpstr>Презентация PowerPoint</vt:lpstr>
      <vt:lpstr>Условия исполнения постановлений о наложении административного штрафа </vt:lpstr>
      <vt:lpstr>Размер уплаты административного штрафа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Малицкий Станислав Михайлович</cp:lastModifiedBy>
  <cp:revision>159</cp:revision>
  <dcterms:created xsi:type="dcterms:W3CDTF">2018-09-04T12:10:47Z</dcterms:created>
  <dcterms:modified xsi:type="dcterms:W3CDTF">2023-05-16T10:10:00Z</dcterms:modified>
</cp:coreProperties>
</file>