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91" r:id="rId6"/>
    <p:sldId id="270" r:id="rId7"/>
    <p:sldId id="265" r:id="rId8"/>
    <p:sldId id="273" r:id="rId9"/>
    <p:sldId id="286" r:id="rId10"/>
    <p:sldId id="293" r:id="rId11"/>
    <p:sldId id="274" r:id="rId12"/>
    <p:sldId id="287" r:id="rId13"/>
    <p:sldId id="288" r:id="rId14"/>
    <p:sldId id="292" r:id="rId15"/>
    <p:sldId id="289" r:id="rId16"/>
    <p:sldId id="264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3C48"/>
    <a:srgbClr val="1F5480"/>
    <a:srgbClr val="2E2C2D"/>
    <a:srgbClr val="47627F"/>
    <a:srgbClr val="04105A"/>
    <a:srgbClr val="ED613E"/>
    <a:srgbClr val="856E45"/>
    <a:srgbClr val="6F267F"/>
    <a:srgbClr val="FECB00"/>
    <a:srgbClr val="729F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 snapToGrid="0">
      <p:cViewPr>
        <p:scale>
          <a:sx n="110" d="100"/>
          <a:sy n="110" d="100"/>
        </p:scale>
        <p:origin x="-1650" y="-83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" y="275"/>
            <a:ext cx="9143024" cy="514295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erbnso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1662" y="215320"/>
            <a:ext cx="1062492" cy="129624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308414" y="194328"/>
            <a:ext cx="5923547" cy="12892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ИНСПЕКЦИЯ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0" y="1615179"/>
            <a:ext cx="9144000" cy="2070413"/>
          </a:xfrm>
          <a:ln>
            <a:noFill/>
          </a:ln>
        </p:spPr>
        <p:txBody>
          <a:bodyPr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pitchFamily="34" charset="0"/>
              </a:rPr>
              <a:t>Цифровая трансформация строительной отрасли и региональный государственный строительный надзор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pitchFamily="34" charset="0"/>
              </a:rPr>
            </a:br>
            <a:endParaRPr lang="en-US" sz="2400" b="1" dirty="0">
              <a:solidFill>
                <a:srgbClr val="1F54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906438" y="3666226"/>
            <a:ext cx="7237561" cy="1477273"/>
          </a:xfrm>
        </p:spPr>
        <p:txBody>
          <a:bodyPr anchor="ctr" anchorCtr="0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КИСЕЛЕВА Екатерина Евгеньевна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rgbClr val="1F5480"/>
                </a:solidFill>
                <a:cs typeface="Arial" pitchFamily="34" charset="0"/>
              </a:rPr>
              <a:t>Начальник нормативно-технического отдела инспекции</a:t>
            </a:r>
            <a:endParaRPr lang="en-US" sz="1800" b="1" dirty="0">
              <a:solidFill>
                <a:srgbClr val="1F548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gerbnso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38" y="105376"/>
            <a:ext cx="500927" cy="611131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614009" y="106257"/>
            <a:ext cx="1614842" cy="608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700" b="1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850739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FF0000"/>
                </a:solidFill>
                <a:cs typeface="Arial" pitchFamily="34" charset="0"/>
              </a:rPr>
              <a:t>Преимущества </a:t>
            </a:r>
            <a:r>
              <a:rPr lang="ru-RU" sz="2400" b="1" u="sng" dirty="0">
                <a:solidFill>
                  <a:srgbClr val="FF0000"/>
                </a:solidFill>
                <a:cs typeface="Arial" pitchFamily="34" charset="0"/>
              </a:rPr>
              <a:t>подачи извещения о начале строительства </a:t>
            </a:r>
            <a:r>
              <a:rPr lang="ru-RU" sz="2400" b="1" u="sng" dirty="0" smtClean="0">
                <a:solidFill>
                  <a:srgbClr val="FF0000"/>
                </a:solidFill>
                <a:cs typeface="Arial" pitchFamily="34" charset="0"/>
              </a:rPr>
              <a:t/>
            </a:r>
            <a:br>
              <a:rPr lang="ru-RU" sz="2400" b="1" u="sng" dirty="0" smtClean="0">
                <a:solidFill>
                  <a:srgbClr val="FF0000"/>
                </a:solidFill>
                <a:cs typeface="Arial" pitchFamily="34" charset="0"/>
              </a:rPr>
            </a:br>
            <a:r>
              <a:rPr lang="ru-RU" sz="2400" b="1" u="sng" dirty="0" smtClean="0">
                <a:solidFill>
                  <a:srgbClr val="FF0000"/>
                </a:solidFill>
                <a:cs typeface="Arial" pitchFamily="34" charset="0"/>
              </a:rPr>
              <a:t>через </a:t>
            </a:r>
            <a:r>
              <a:rPr lang="ru-RU" sz="2400" b="1" u="sng" dirty="0">
                <a:solidFill>
                  <a:srgbClr val="FF0000"/>
                </a:solidFill>
                <a:cs typeface="Arial" pitchFamily="34" charset="0"/>
              </a:rPr>
              <a:t>ЕПГУ</a:t>
            </a:r>
            <a:r>
              <a:rPr lang="ru-RU" sz="2400" b="1" u="sng" dirty="0" smtClean="0">
                <a:solidFill>
                  <a:srgbClr val="1F5480"/>
                </a:solidFill>
                <a:cs typeface="Arial" pitchFamily="34" charset="0"/>
              </a:rPr>
              <a:t>:</a:t>
            </a:r>
          </a:p>
          <a:p>
            <a:pPr algn="ctr"/>
            <a:endParaRPr lang="ru-RU" sz="2400" b="1" dirty="0">
              <a:solidFill>
                <a:srgbClr val="1F5480"/>
              </a:solidFill>
              <a:cs typeface="Arial" pitchFamily="34" charset="0"/>
            </a:endParaRPr>
          </a:p>
          <a:p>
            <a:pPr algn="just"/>
            <a:r>
              <a:rPr lang="ru-RU" sz="2400" b="1" dirty="0">
                <a:solidFill>
                  <a:srgbClr val="1F5480"/>
                </a:solidFill>
                <a:cs typeface="Arial" pitchFamily="34" charset="0"/>
              </a:rPr>
              <a:t>- отсутствие необходимости посещения инспекции;</a:t>
            </a:r>
          </a:p>
          <a:p>
            <a:pPr algn="just"/>
            <a:r>
              <a:rPr lang="ru-RU" sz="2400" b="1" dirty="0">
                <a:solidFill>
                  <a:srgbClr val="1F5480"/>
                </a:solidFill>
                <a:cs typeface="Arial" pitchFamily="34" charset="0"/>
              </a:rPr>
              <a:t>- сокращенные сроки рассмотрения документов;</a:t>
            </a:r>
          </a:p>
          <a:p>
            <a:pPr algn="just"/>
            <a:r>
              <a:rPr lang="ru-RU" sz="2400" b="1" dirty="0">
                <a:solidFill>
                  <a:srgbClr val="1F5480"/>
                </a:solidFill>
                <a:cs typeface="Arial" pitchFamily="34" charset="0"/>
              </a:rPr>
              <a:t>- поступление программы проверок непосредственно в личный кабинет застройщика;</a:t>
            </a:r>
          </a:p>
          <a:p>
            <a:pPr algn="just"/>
            <a:r>
              <a:rPr lang="ru-RU" sz="2400" b="1" dirty="0">
                <a:solidFill>
                  <a:srgbClr val="1F5480"/>
                </a:solidFill>
                <a:cs typeface="Arial" pitchFamily="34" charset="0"/>
              </a:rPr>
              <a:t>- возможность предоставления журналов учета работ после подачи извещения</a:t>
            </a:r>
          </a:p>
          <a:p>
            <a:endParaRPr lang="ru-RU" sz="2400" dirty="0" smtClean="0"/>
          </a:p>
          <a:p>
            <a:endParaRPr lang="ru-RU" sz="2400" b="1" dirty="0">
              <a:solidFill>
                <a:srgbClr val="1F548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94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gerbnso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38" y="105376"/>
            <a:ext cx="500927" cy="611131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614009" y="106257"/>
            <a:ext cx="1614842" cy="608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700" b="1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1014405"/>
            <a:ext cx="9144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F5480"/>
                </a:solidFill>
                <a:cs typeface="Arial" pitchFamily="34" charset="0"/>
              </a:rPr>
              <a:t>Внедрение информационной системы управления проектами государственных заказчиков</a:t>
            </a:r>
          </a:p>
          <a:p>
            <a:endParaRPr lang="ru-RU" sz="2000" b="1" dirty="0" smtClean="0">
              <a:solidFill>
                <a:srgbClr val="1F5480"/>
              </a:solidFill>
              <a:cs typeface="Arial" pitchFamily="34" charset="0"/>
            </a:endParaRPr>
          </a:p>
          <a:p>
            <a:r>
              <a:rPr lang="ru-RU" sz="2000" b="1" dirty="0" smtClean="0">
                <a:solidFill>
                  <a:srgbClr val="1F5480"/>
                </a:solidFill>
                <a:cs typeface="Arial" pitchFamily="34" charset="0"/>
              </a:rPr>
              <a:t>Срок реализации проекта 2021 – 2023 годы</a:t>
            </a:r>
          </a:p>
          <a:p>
            <a:endParaRPr lang="ru-RU" sz="2000" b="1" dirty="0">
              <a:solidFill>
                <a:srgbClr val="1F548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84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gerbnso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38" y="105376"/>
            <a:ext cx="500927" cy="611131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614009" y="106257"/>
            <a:ext cx="1614842" cy="608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700" b="1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1014405"/>
            <a:ext cx="9144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>
                <a:solidFill>
                  <a:srgbClr val="1F5480"/>
                </a:solidFill>
                <a:cs typeface="Arial" pitchFamily="34" charset="0"/>
              </a:rPr>
              <a:t>Реализация проекта включает в себя: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5480"/>
                </a:solidFill>
                <a:cs typeface="Arial" pitchFamily="34" charset="0"/>
              </a:rPr>
              <a:t>эффективное управление проектами строительства объектов капитального строительства публично-правовой компании «Единый заказчик в сфере строительства» с применением технологии информационного моделирования на всех этапах жизненного цикла на базе информационной системы управления проектами </a:t>
            </a:r>
            <a:r>
              <a:rPr lang="ru-RU" sz="1400" b="1" dirty="0" err="1" smtClean="0">
                <a:solidFill>
                  <a:srgbClr val="1F5480"/>
                </a:solidFill>
                <a:cs typeface="Arial" pitchFamily="34" charset="0"/>
              </a:rPr>
              <a:t>госзаказчиков</a:t>
            </a:r>
            <a:r>
              <a:rPr lang="ru-RU" sz="1400" b="1" dirty="0" smtClean="0">
                <a:solidFill>
                  <a:srgbClr val="1F5480"/>
                </a:solidFill>
                <a:cs typeface="Arial" pitchFamily="34" charset="0"/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5480"/>
                </a:solidFill>
                <a:cs typeface="Arial" pitchFamily="34" charset="0"/>
              </a:rPr>
              <a:t>сокращение стоимости внесения корректив в проектную документацию на стадии строительства за счет использования среды общих данных; 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5480"/>
                </a:solidFill>
                <a:cs typeface="Arial" pitchFamily="34" charset="0"/>
              </a:rPr>
              <a:t>повышение привлекательности государственного заказа для подрядчиков за счет прозрачности операций и, соответственно, усиление конкуренции и качества в сфере строительства;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5480"/>
                </a:solidFill>
                <a:cs typeface="Arial" pitchFamily="34" charset="0"/>
              </a:rPr>
              <a:t>сокращение уровня травматизма и несчастных случаев со смертельным исходом за счет применения средств объективного контроля (камеры, носимые устройства) и искусственного интеллекта;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5480"/>
                </a:solidFill>
                <a:cs typeface="Arial" pitchFamily="34" charset="0"/>
              </a:rPr>
              <a:t>сквозной контроль целевого использования средств за счет применения юридически значимого финансового электронного документооборота;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5480"/>
                </a:solidFill>
                <a:cs typeface="Arial" pitchFamily="34" charset="0"/>
              </a:rPr>
              <a:t>создание интегрированной государственно-частной информационной системы управления жизненным циклом юридического (физического лица) и его ресурсного обеспечения для достижения его ключевых показателей эффективности на базе интегрированной цифровой облачной платформы управления жизненным циклом всех объектов капитального строительства, принадлежащих юридическим (физическим лицам).</a:t>
            </a:r>
          </a:p>
          <a:p>
            <a:pPr indent="457200" algn="just"/>
            <a:endParaRPr lang="ru-RU" sz="1600" b="1" dirty="0">
              <a:solidFill>
                <a:srgbClr val="1F5480"/>
              </a:solidFill>
              <a:cs typeface="Arial" pitchFamily="34" charset="0"/>
            </a:endParaRPr>
          </a:p>
          <a:p>
            <a:endParaRPr lang="ru-RU" sz="2000" b="1" dirty="0" smtClean="0">
              <a:solidFill>
                <a:srgbClr val="1F548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51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gerbnso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38" y="105376"/>
            <a:ext cx="500927" cy="611131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614009" y="106257"/>
            <a:ext cx="1614842" cy="608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700" b="1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00" y="957738"/>
            <a:ext cx="9144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1F5480"/>
                </a:solidFill>
                <a:cs typeface="Arial" pitchFamily="34" charset="0"/>
              </a:rPr>
              <a:t>Постановление Правительства Свердловской области от 20.04.2023 № 289-ПП</a:t>
            </a:r>
          </a:p>
          <a:p>
            <a:pPr algn="ctr"/>
            <a:r>
              <a:rPr lang="ru-RU" b="1" u="sng" dirty="0">
                <a:solidFill>
                  <a:srgbClr val="1F5480"/>
                </a:solidFill>
                <a:cs typeface="Arial" pitchFamily="34" charset="0"/>
              </a:rPr>
              <a:t>Об особенностях формирования и ведения исполнительной документации при строительстве и реконструкции объектов капитального строительства, финансируемых с привлечением средств областного </a:t>
            </a:r>
            <a:r>
              <a:rPr lang="ru-RU" b="1" u="sng" dirty="0" smtClean="0">
                <a:solidFill>
                  <a:srgbClr val="1F5480"/>
                </a:solidFill>
                <a:cs typeface="Arial" pitchFamily="34" charset="0"/>
              </a:rPr>
              <a:t>бюджета</a:t>
            </a:r>
          </a:p>
          <a:p>
            <a:pPr algn="just"/>
            <a:r>
              <a:rPr lang="ru-RU" b="1" dirty="0">
                <a:solidFill>
                  <a:srgbClr val="1F5480"/>
                </a:solidFill>
                <a:cs typeface="Arial" pitchFamily="34" charset="0"/>
              </a:rPr>
              <a:t>1. Установить, что при строительстве и реконструкции объектов капитального строительства, финансируемых с привлечением средств областного бюджета, некоммерческими организациями, учредителем которых является Свердловская область, в целях обеспечения реализации предусмотренных законодательством Российской Федерации полномочий органов государственной власти Свердловской области в сфере строительства </a:t>
            </a:r>
            <a:r>
              <a:rPr lang="ru-RU" b="1" u="sng" dirty="0">
                <a:solidFill>
                  <a:srgbClr val="FF0000"/>
                </a:solidFill>
                <a:cs typeface="Arial" pitchFamily="34" charset="0"/>
              </a:rPr>
              <a:t>обеспечивается ведение исполнительной документации в форме электронных документов без дублирования на бумажном носителе </a:t>
            </a:r>
            <a:r>
              <a:rPr lang="ru-RU" b="1" dirty="0">
                <a:solidFill>
                  <a:srgbClr val="1F5480"/>
                </a:solidFill>
                <a:cs typeface="Arial" pitchFamily="34" charset="0"/>
              </a:rPr>
              <a:t>(далее – исполнительная документация в электронном виде), в случае если контракт на проведение </a:t>
            </a:r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строительно-монтажных </a:t>
            </a:r>
            <a:r>
              <a:rPr lang="ru-RU" b="1" dirty="0">
                <a:solidFill>
                  <a:srgbClr val="1F5480"/>
                </a:solidFill>
                <a:cs typeface="Arial" pitchFamily="34" charset="0"/>
              </a:rPr>
              <a:t>работ заключен после 1 января 2024 года</a:t>
            </a:r>
          </a:p>
          <a:p>
            <a:endParaRPr lang="ru-RU" sz="2000" b="1" dirty="0" smtClean="0">
              <a:solidFill>
                <a:srgbClr val="1F5480"/>
              </a:solidFill>
              <a:cs typeface="Arial" pitchFamily="34" charset="0"/>
            </a:endParaRPr>
          </a:p>
          <a:p>
            <a:endParaRPr lang="ru-RU" sz="2000" b="1" dirty="0" smtClean="0">
              <a:solidFill>
                <a:srgbClr val="1F548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77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gerbnso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38" y="105376"/>
            <a:ext cx="500927" cy="611131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614009" y="106257"/>
            <a:ext cx="1614842" cy="608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700" b="1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00" y="957738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F5480"/>
                </a:solidFill>
                <a:cs typeface="Arial" pitchFamily="34" charset="0"/>
              </a:rPr>
              <a:t>Цифровые финансовые активы в строительстве</a:t>
            </a:r>
          </a:p>
          <a:p>
            <a:endParaRPr lang="ru-RU" sz="2000" b="1" dirty="0" smtClean="0">
              <a:solidFill>
                <a:srgbClr val="1F5480"/>
              </a:solidFill>
              <a:cs typeface="Arial" pitchFamily="34" charset="0"/>
            </a:endParaRPr>
          </a:p>
          <a:p>
            <a:endParaRPr lang="ru-RU" sz="2000" b="1" dirty="0" smtClean="0">
              <a:solidFill>
                <a:srgbClr val="1F5480"/>
              </a:solidFill>
              <a:cs typeface="Arial" pitchFamily="34" charset="0"/>
            </a:endParaRPr>
          </a:p>
          <a:p>
            <a:r>
              <a:rPr lang="ru-RU" sz="2000" b="1" dirty="0" smtClean="0">
                <a:solidFill>
                  <a:srgbClr val="1F5480"/>
                </a:solidFill>
                <a:cs typeface="Arial" pitchFamily="34" charset="0"/>
              </a:rPr>
              <a:t>Срок реализации проекта 2021 – 2023 годы</a:t>
            </a:r>
            <a:endParaRPr lang="ru-RU" sz="2000" b="1" dirty="0">
              <a:solidFill>
                <a:srgbClr val="1F548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67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gerbnso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38" y="105376"/>
            <a:ext cx="500927" cy="611131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614009" y="106257"/>
            <a:ext cx="1614842" cy="608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700" b="1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1014405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Реализация проекта включает в себя: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перевод первичной учетной документации по учету работ в капитальном строительстве и ремонтно-строительных работ, актов о приемке выполненных работ и финансовых документов о стоимости работ в электронный вид (</a:t>
            </a:r>
            <a:r>
              <a:rPr lang="ru-RU" b="1" dirty="0" err="1" smtClean="0">
                <a:solidFill>
                  <a:srgbClr val="1F5480"/>
                </a:solidFill>
                <a:cs typeface="Arial" pitchFamily="34" charset="0"/>
              </a:rPr>
              <a:t>xml</a:t>
            </a:r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) и выполнение их проверки в автоматизированном режиме;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внедрение цифрового процесса осуществления сделки по инвестированию в строительство и привлечения средств физических и юридических лиц на основании договора участия в долевом строительстве, сокращение сроков регистрации прав на недвижимость по результату реализации такого договора, прозрачность сделок для государства, создание удобных и безопасных сервисов как для граждан, так и для юридических лиц;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внедрение xml-форматов договоров и </a:t>
            </a:r>
            <a:r>
              <a:rPr lang="ru-RU" b="1" dirty="0" err="1" smtClean="0">
                <a:solidFill>
                  <a:srgbClr val="1F5480"/>
                </a:solidFill>
                <a:cs typeface="Arial" pitchFamily="34" charset="0"/>
              </a:rPr>
              <a:t>онлайн</a:t>
            </a:r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 заключение договоров с удаленной идентификацией;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сервис подбора недвижимости и электронной регистрации сделок с недвижимостью</a:t>
            </a:r>
            <a:endParaRPr lang="ru-RU" b="1" dirty="0">
              <a:solidFill>
                <a:srgbClr val="1F548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24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erbnso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1662" y="215320"/>
            <a:ext cx="1062492" cy="129624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308414" y="194328"/>
            <a:ext cx="5923547" cy="12892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24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4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088921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www.gsn.nso.ru</a:t>
            </a:r>
            <a:endParaRPr lang="ru-RU" sz="2800" b="1" dirty="0">
              <a:solidFill>
                <a:srgbClr val="1F54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0" y="1615179"/>
            <a:ext cx="9144000" cy="2070413"/>
          </a:xfrm>
        </p:spPr>
        <p:txBody>
          <a:bodyPr anchor="ctr" anchorCtr="0">
            <a:noAutofit/>
          </a:bodyPr>
          <a:lstStyle/>
          <a:p>
            <a:r>
              <a:rPr lang="ru-RU" sz="4000" b="1" dirty="0" smtClean="0"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pitchFamily="34" charset="0"/>
              </a:rPr>
              <a:t>БЛАГОДАРЮ  ЗА  ВНИМАНИЕ!</a:t>
            </a:r>
            <a:endParaRPr lang="en-US" sz="4000" b="1" dirty="0">
              <a:solidFill>
                <a:srgbClr val="1F54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82738" y="105376"/>
            <a:ext cx="2146113" cy="611131"/>
            <a:chOff x="82738" y="105376"/>
            <a:chExt cx="2146113" cy="611131"/>
          </a:xfrm>
        </p:grpSpPr>
        <p:pic>
          <p:nvPicPr>
            <p:cNvPr id="30" name="Рисунок 29" descr="gerbnso1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738" y="105376"/>
              <a:ext cx="500927" cy="611131"/>
            </a:xfrm>
            <a:prstGeom prst="rect">
              <a:avLst/>
            </a:prstGeom>
          </p:spPr>
        </p:pic>
        <p:sp>
          <p:nvSpPr>
            <p:cNvPr id="31" name="Subtitle 2"/>
            <p:cNvSpPr txBox="1">
              <a:spLocks/>
            </p:cNvSpPr>
            <p:nvPr/>
          </p:nvSpPr>
          <p:spPr>
            <a:xfrm>
              <a:off x="614009" y="106257"/>
              <a:ext cx="1614842" cy="60811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50000"/>
                </a:lnSpc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ru-RU" sz="700" b="1" i="0" u="none" strike="noStrike" kern="1200" cap="none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ИНСПЕКЦИЯ </a:t>
              </a:r>
              <a:r>
                <a:rPr lang="ru-RU" sz="700" b="1" dirty="0" smtClean="0">
                  <a:solidFill>
                    <a:schemeClr val="bg1"/>
                  </a:solidFill>
                  <a:cs typeface="Arial" pitchFamily="34" charset="0"/>
                </a:rPr>
                <a:t>ГОСУДАРСТВЕННОГО</a:t>
              </a:r>
            </a:p>
            <a:p>
              <a:pPr marL="0" marR="0" lvl="0" indent="0" defTabSz="914400" rtl="0" eaLnBrk="1" fontAlgn="auto" latinLnBrk="0" hangingPunct="1">
                <a:lnSpc>
                  <a:spcPct val="150000"/>
                </a:lnSpc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ru-RU" sz="700" b="1" dirty="0" smtClean="0">
                  <a:solidFill>
                    <a:schemeClr val="bg1"/>
                  </a:solidFill>
                  <a:cs typeface="Arial" pitchFamily="34" charset="0"/>
                </a:rPr>
                <a:t>СТРОИТЕЛЬНОГО НАДЗОРА</a:t>
              </a:r>
            </a:p>
            <a:p>
              <a:pPr marL="0" marR="0" lvl="0" indent="0" defTabSz="914400" rtl="0" eaLnBrk="1" fontAlgn="auto" latinLnBrk="0" hangingPunct="1">
                <a:lnSpc>
                  <a:spcPct val="150000"/>
                </a:lnSpc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ru-RU" sz="700" b="1" i="0" u="none" strike="noStrike" kern="1200" cap="none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НОВОСИБИРСКОЙ ОБЛАСТИ</a:t>
              </a:r>
              <a:endParaRPr kumimoji="0" lang="en-US" sz="700" b="1" i="0" u="none" strike="noStrike" kern="1200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0" y="1362972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F5480"/>
                </a:solidFill>
                <a:ea typeface="+mj-ea"/>
                <a:cs typeface="Arial" pitchFamily="34" charset="0"/>
              </a:rPr>
              <a:t>Распоряжение Правительства РФ от 27.12.2021 N 3883-р</a:t>
            </a:r>
            <a:br>
              <a:rPr lang="ru-RU" sz="2800" b="1" dirty="0" smtClean="0">
                <a:solidFill>
                  <a:srgbClr val="1F5480"/>
                </a:solidFill>
                <a:ea typeface="+mj-ea"/>
                <a:cs typeface="Arial" pitchFamily="34" charset="0"/>
              </a:rPr>
            </a:br>
            <a:r>
              <a:rPr lang="ru-RU" sz="2800" b="1" dirty="0" smtClean="0">
                <a:solidFill>
                  <a:srgbClr val="1F5480"/>
                </a:solidFill>
                <a:ea typeface="+mj-ea"/>
                <a:cs typeface="Arial" pitchFamily="34" charset="0"/>
              </a:rPr>
              <a:t>«Об утверждении стратегического направления в области цифровой трансформации строительной отрасли, городского и жилищно-коммунального хозяйства Российской Федерации до 2030 года» </a:t>
            </a:r>
            <a:endParaRPr lang="ru-RU" sz="2800" b="1" dirty="0">
              <a:solidFill>
                <a:srgbClr val="1F5480"/>
              </a:solidFill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gerbnso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38" y="105376"/>
            <a:ext cx="500927" cy="611131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614009" y="106257"/>
            <a:ext cx="1614842" cy="608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700" b="1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-63911" y="1019294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1F5480"/>
                </a:solidFill>
                <a:ea typeface="+mj-ea"/>
                <a:cs typeface="Arial" pitchFamily="34" charset="0"/>
              </a:rPr>
              <a:t>В ходе реализации стратегического направления </a:t>
            </a:r>
            <a:r>
              <a:rPr lang="ru-RU" b="1" u="sng" dirty="0" smtClean="0">
                <a:solidFill>
                  <a:srgbClr val="FF0000"/>
                </a:solidFill>
                <a:ea typeface="+mj-ea"/>
                <a:cs typeface="Arial" pitchFamily="34" charset="0"/>
              </a:rPr>
              <a:t>будут внедрены следующие технологии: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1F5480"/>
                </a:solidFill>
                <a:ea typeface="+mj-ea"/>
                <a:cs typeface="Arial" pitchFamily="34" charset="0"/>
              </a:rPr>
              <a:t>технологии информационного моделирования;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1F5480"/>
                </a:solidFill>
                <a:ea typeface="+mj-ea"/>
                <a:cs typeface="Arial" pitchFamily="34" charset="0"/>
              </a:rPr>
              <a:t>технологии обработки больших данных;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1F5480"/>
                </a:solidFill>
                <a:ea typeface="+mj-ea"/>
                <a:cs typeface="Arial" pitchFamily="34" charset="0"/>
              </a:rPr>
              <a:t>технологии систем распределенного реестра;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1F5480"/>
                </a:solidFill>
                <a:ea typeface="+mj-ea"/>
                <a:cs typeface="Arial" pitchFamily="34" charset="0"/>
              </a:rPr>
              <a:t>технологии виртуальной и дополненной реальностей;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1F5480"/>
                </a:solidFill>
                <a:ea typeface="+mj-ea"/>
                <a:cs typeface="Arial" pitchFamily="34" charset="0"/>
              </a:rPr>
              <a:t>технологии быстродействующих систем обработки информации;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1F5480"/>
                </a:solidFill>
                <a:ea typeface="+mj-ea"/>
                <a:cs typeface="Arial" pitchFamily="34" charset="0"/>
              </a:rPr>
              <a:t>технологии пространственного анализа и моделирования;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1F5480"/>
                </a:solidFill>
                <a:ea typeface="+mj-ea"/>
                <a:cs typeface="Arial" pitchFamily="34" charset="0"/>
              </a:rPr>
              <a:t>технологии в области искусственного интеллекта;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1F5480"/>
                </a:solidFill>
                <a:ea typeface="+mj-ea"/>
                <a:cs typeface="Arial" pitchFamily="34" charset="0"/>
              </a:rPr>
              <a:t>технологии интернета вещей;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1F5480"/>
                </a:solidFill>
                <a:ea typeface="+mj-ea"/>
                <a:cs typeface="Arial" pitchFamily="34" charset="0"/>
              </a:rPr>
              <a:t>технологии проводной и беспроводной передачи данных;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1F5480"/>
                </a:solidFill>
                <a:ea typeface="+mj-ea"/>
                <a:cs typeface="Arial" pitchFamily="34" charset="0"/>
              </a:rPr>
              <a:t>технологии телеметрии;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1F5480"/>
                </a:solidFill>
                <a:ea typeface="+mj-ea"/>
                <a:cs typeface="Arial" pitchFamily="34" charset="0"/>
              </a:rPr>
              <a:t>технологии микроэлектроники и радиоэлектроники.</a:t>
            </a:r>
          </a:p>
          <a:p>
            <a:pPr indent="457200" algn="just"/>
            <a:r>
              <a:rPr lang="ru-RU" b="1" dirty="0" smtClean="0">
                <a:solidFill>
                  <a:srgbClr val="1F5480"/>
                </a:solidFill>
                <a:ea typeface="+mj-ea"/>
                <a:cs typeface="Arial" pitchFamily="34" charset="0"/>
              </a:rPr>
              <a:t> </a:t>
            </a:r>
            <a:endParaRPr lang="ru-RU" b="1" dirty="0">
              <a:solidFill>
                <a:srgbClr val="1F5480"/>
              </a:solidFill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gerbnso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38" y="105376"/>
            <a:ext cx="500927" cy="611131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614009" y="106257"/>
            <a:ext cx="1614842" cy="608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700" b="1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2738" y="1559799"/>
            <a:ext cx="90612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1F5480"/>
                </a:solidFill>
                <a:cs typeface="Arial" pitchFamily="34" charset="0"/>
              </a:rPr>
              <a:t>Указанные </a:t>
            </a:r>
            <a:r>
              <a:rPr lang="ru-RU" sz="2400" b="1" u="sng" dirty="0" smtClean="0">
                <a:solidFill>
                  <a:srgbClr val="FF0000"/>
                </a:solidFill>
                <a:cs typeface="Arial" pitchFamily="34" charset="0"/>
              </a:rPr>
              <a:t>технологии будут применены</a:t>
            </a:r>
            <a:r>
              <a:rPr lang="ru-RU" sz="2400" b="1" dirty="0" smtClean="0">
                <a:solidFill>
                  <a:srgbClr val="1F5480"/>
                </a:solidFill>
                <a:cs typeface="Arial" pitchFamily="34" charset="0"/>
              </a:rPr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1F5480"/>
                </a:solidFill>
                <a:cs typeface="Arial" pitchFamily="34" charset="0"/>
              </a:rPr>
              <a:t>при формировании графика строительства;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1F5480"/>
                </a:solidFill>
                <a:cs typeface="Arial" pitchFamily="34" charset="0"/>
              </a:rPr>
              <a:t>при оказании государственных и муниципальных услуг;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1F5480"/>
                </a:solidFill>
                <a:cs typeface="Arial" pitchFamily="34" charset="0"/>
              </a:rPr>
              <a:t>при формировании реестра нормативно-технических документов в </a:t>
            </a:r>
            <a:r>
              <a:rPr lang="ru-RU" sz="2400" b="1" dirty="0" err="1" smtClean="0">
                <a:solidFill>
                  <a:srgbClr val="1F5480"/>
                </a:solidFill>
                <a:cs typeface="Arial" pitchFamily="34" charset="0"/>
              </a:rPr>
              <a:t>машинопонимаемом</a:t>
            </a:r>
            <a:r>
              <a:rPr lang="ru-RU" sz="2400" b="1" dirty="0" smtClean="0">
                <a:solidFill>
                  <a:srgbClr val="1F5480"/>
                </a:solidFill>
                <a:cs typeface="Arial" pitchFamily="34" charset="0"/>
              </a:rPr>
              <a:t> и </a:t>
            </a:r>
            <a:r>
              <a:rPr lang="ru-RU" sz="2400" b="1" dirty="0" err="1" smtClean="0">
                <a:solidFill>
                  <a:srgbClr val="1F5480"/>
                </a:solidFill>
                <a:cs typeface="Arial" pitchFamily="34" charset="0"/>
              </a:rPr>
              <a:t>человекочитаемом</a:t>
            </a:r>
            <a:r>
              <a:rPr lang="ru-RU" sz="2400" b="1" dirty="0" smtClean="0">
                <a:solidFill>
                  <a:srgbClr val="1F5480"/>
                </a:solidFill>
                <a:cs typeface="Arial" pitchFamily="34" charset="0"/>
              </a:rPr>
              <a:t> виде;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1F5480"/>
                </a:solidFill>
                <a:cs typeface="Arial" pitchFamily="34" charset="0"/>
              </a:rPr>
              <a:t>при реализации строительного надзора и строительного контроля;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1F5480"/>
                </a:solidFill>
                <a:cs typeface="Arial" pitchFamily="34" charset="0"/>
              </a:rPr>
              <a:t>при реализации концепции "умный дом".</a:t>
            </a:r>
          </a:p>
          <a:p>
            <a:pPr algn="just"/>
            <a:endParaRPr lang="ru-RU" sz="2400" b="1" dirty="0">
              <a:solidFill>
                <a:srgbClr val="1F548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14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gerbnso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38" y="105376"/>
            <a:ext cx="500927" cy="611131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614009" y="106257"/>
            <a:ext cx="1614842" cy="608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700" b="1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1162984"/>
            <a:ext cx="906126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F5480"/>
                </a:solidFill>
                <a:cs typeface="Arial" pitchFamily="34" charset="0"/>
              </a:rPr>
              <a:t>Проекты цифровой трансформации строительной отрасли, городского и жилищно-коммунального хозяйства Российской Федерации до 2030 года</a:t>
            </a:r>
          </a:p>
          <a:p>
            <a:pPr algn="ctr"/>
            <a:r>
              <a:rPr lang="ru-RU" sz="2000" b="1" dirty="0" smtClean="0">
                <a:solidFill>
                  <a:srgbClr val="1F5480"/>
                </a:solidFill>
                <a:cs typeface="Arial" pitchFamily="34" charset="0"/>
              </a:rPr>
              <a:t>(Приложение № 1 к стратегическому направлению в области цифровой трансформации строительной отрасли, городского и жилищно-коммунального хозяйства Российской Федерации до 2030 года)</a:t>
            </a:r>
          </a:p>
          <a:p>
            <a:pPr algn="just"/>
            <a:endParaRPr lang="ru-RU" sz="2000" b="1" dirty="0">
              <a:solidFill>
                <a:srgbClr val="1F548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05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gerbnso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38" y="105376"/>
            <a:ext cx="500927" cy="611131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614009" y="106257"/>
            <a:ext cx="1614842" cy="608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700" b="1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1130059"/>
            <a:ext cx="914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F5480"/>
                </a:solidFill>
                <a:cs typeface="Arial" pitchFamily="34" charset="0"/>
              </a:rPr>
              <a:t>Развитие применения технологии информационного моделирования на всех этапах жизненного цикла объекта капитального строительства и инфраструктуры</a:t>
            </a:r>
          </a:p>
          <a:p>
            <a:endParaRPr lang="ru-RU" sz="2000" b="1" dirty="0" smtClean="0">
              <a:solidFill>
                <a:srgbClr val="1F5480"/>
              </a:solidFill>
              <a:cs typeface="Arial" pitchFamily="34" charset="0"/>
            </a:endParaRPr>
          </a:p>
          <a:p>
            <a:r>
              <a:rPr lang="ru-RU" sz="2000" b="1" dirty="0" smtClean="0">
                <a:solidFill>
                  <a:srgbClr val="1F5480"/>
                </a:solidFill>
                <a:cs typeface="Arial" pitchFamily="34" charset="0"/>
              </a:rPr>
              <a:t>Срок реализации проекта 2021 – 2030;</a:t>
            </a:r>
            <a:endParaRPr lang="ru-RU" sz="2000" b="1" dirty="0">
              <a:solidFill>
                <a:srgbClr val="1F5480"/>
              </a:solidFill>
              <a:cs typeface="Arial" pitchFamily="34" charset="0"/>
            </a:endParaRPr>
          </a:p>
          <a:p>
            <a:pPr algn="just"/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 </a:t>
            </a:r>
            <a:endParaRPr lang="ru-RU" b="1" dirty="0">
              <a:solidFill>
                <a:srgbClr val="1F5480"/>
              </a:solidFill>
              <a:cs typeface="Arial" pitchFamily="34" charset="0"/>
            </a:endParaRPr>
          </a:p>
          <a:p>
            <a:pPr algn="just"/>
            <a:endParaRPr lang="ru-RU" b="1" dirty="0" smtClean="0">
              <a:solidFill>
                <a:srgbClr val="1F548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66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gerbnso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38" y="105376"/>
            <a:ext cx="500927" cy="611131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614009" y="106257"/>
            <a:ext cx="1614842" cy="608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700" b="1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0894" y="1459536"/>
            <a:ext cx="830221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 </a:t>
            </a:r>
          </a:p>
          <a:p>
            <a:pPr algn="ctr"/>
            <a:r>
              <a:rPr lang="ru-RU" sz="2400" b="1" dirty="0" smtClean="0">
                <a:solidFill>
                  <a:srgbClr val="1F5480"/>
                </a:solidFill>
                <a:cs typeface="Arial" pitchFamily="34" charset="0"/>
              </a:rPr>
              <a:t>постановление Правительства Российской Федерации </a:t>
            </a:r>
          </a:p>
          <a:p>
            <a:pPr algn="ctr"/>
            <a:r>
              <a:rPr lang="ru-RU" sz="2400" b="1" dirty="0" smtClean="0">
                <a:solidFill>
                  <a:srgbClr val="1F5480"/>
                </a:solidFill>
                <a:cs typeface="Arial" pitchFamily="34" charset="0"/>
              </a:rPr>
              <a:t>от 5 марта 2021 г. N 331</a:t>
            </a:r>
          </a:p>
          <a:p>
            <a:pPr algn="ctr"/>
            <a:r>
              <a:rPr lang="ru-RU" sz="2000" b="1" dirty="0" smtClean="0">
                <a:solidFill>
                  <a:srgbClr val="1F5480"/>
                </a:solidFill>
                <a:cs typeface="Arial" pitchFamily="34" charset="0"/>
              </a:rPr>
              <a:t> </a:t>
            </a:r>
          </a:p>
          <a:p>
            <a:pPr algn="ctr"/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ОБ УСТАНОВЛЕНИИ</a:t>
            </a:r>
          </a:p>
          <a:p>
            <a:pPr algn="ctr"/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СЛУЧАЯ, ПРИ КОТОРОМ ЗАСТРОЙЩИКОМ, ТЕХНИЧЕСКИМ ЗАКАЗЧИКОМ,</a:t>
            </a:r>
          </a:p>
          <a:p>
            <a:pPr algn="ctr"/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ЛИЦОМ, ОБЕСПЕЧИВАЮЩИМ ИЛИ ОСУЩЕСТВЛЯЮЩИМ ПОДГОТОВКУ</a:t>
            </a:r>
          </a:p>
          <a:p>
            <a:pPr algn="ctr"/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ОБОСНОВАНИЯ ИНВЕСТИЦИЙ, И (ИЛИ) ЛИЦОМ, ОТВЕТСТВЕННЫМ</a:t>
            </a:r>
          </a:p>
          <a:p>
            <a:pPr algn="ctr"/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ЗА ЭКСПЛУАТАЦИЮ ОБЪЕКТА КАПИТАЛЬНОГО СТРОИТЕЛЬСТВА,</a:t>
            </a:r>
          </a:p>
          <a:p>
            <a:pPr algn="ctr"/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ОБЕСПЕЧИВАЮТСЯ ФОРМИРОВАНИЕ И ВЕДЕНИЕ ИНФОРМАЦИОННОЙ</a:t>
            </a:r>
          </a:p>
          <a:p>
            <a:pPr algn="ctr"/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МОДЕЛИ ОБЪЕКТА КАПИТАЛЬНОГО СТРОИТЕЛЬСТВА</a:t>
            </a:r>
          </a:p>
          <a:p>
            <a:pPr algn="just"/>
            <a:endParaRPr lang="ru-RU" sz="2000" b="1" dirty="0">
              <a:solidFill>
                <a:srgbClr val="1F548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gerbnso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38" y="105376"/>
            <a:ext cx="500927" cy="611131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614009" y="106257"/>
            <a:ext cx="1614842" cy="608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700" b="1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1376714"/>
            <a:ext cx="91440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F5480"/>
                </a:solidFill>
                <a:cs typeface="Arial" pitchFamily="34" charset="0"/>
              </a:rPr>
              <a:t>Создание цифровой вертикали </a:t>
            </a:r>
          </a:p>
          <a:p>
            <a:pPr algn="ctr"/>
            <a:r>
              <a:rPr lang="ru-RU" sz="2400" b="1" dirty="0" smtClean="0">
                <a:solidFill>
                  <a:srgbClr val="1F5480"/>
                </a:solidFill>
                <a:cs typeface="Arial" pitchFamily="34" charset="0"/>
              </a:rPr>
              <a:t>государственного строительного надзора</a:t>
            </a:r>
            <a:endParaRPr lang="ru-RU" b="1" dirty="0" smtClean="0">
              <a:solidFill>
                <a:srgbClr val="1F5480"/>
              </a:solidFill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rgbClr val="1F5480"/>
              </a:solidFill>
              <a:cs typeface="Arial" pitchFamily="34" charset="0"/>
            </a:endParaRPr>
          </a:p>
          <a:p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Срок реализации проекта 2021 – 2030</a:t>
            </a:r>
          </a:p>
          <a:p>
            <a:endParaRPr lang="ru-RU" b="1" dirty="0">
              <a:solidFill>
                <a:srgbClr val="1F5480"/>
              </a:solidFill>
              <a:cs typeface="Arial" pitchFamily="34" charset="0"/>
            </a:endParaRPr>
          </a:p>
          <a:p>
            <a:pPr algn="just"/>
            <a:endParaRPr lang="ru-RU" sz="2000" b="1" dirty="0">
              <a:solidFill>
                <a:srgbClr val="1F548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95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gerbnso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38" y="105376"/>
            <a:ext cx="500927" cy="611131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614009" y="106257"/>
            <a:ext cx="1614842" cy="608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700" b="1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850739"/>
            <a:ext cx="9144000" cy="4903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1F5480"/>
                </a:solidFill>
                <a:cs typeface="Arial" pitchFamily="34" charset="0"/>
              </a:rPr>
              <a:t>Реализация проекта включает в себя: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развитие информационных систем управления федеральных и региональных органов государственного строительного надзора, в том числе информационной системы «Типовое облачное решение по автоматизации контрольной (надзорной) деятельности». Сокращенное наименование ГИС ТОР КНД.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подключение органов государственного строительного надзора к единому государственному реестру заключений экспертизы проектной документации объектов капитального строительства для получения проектной документации в электронном виде (личные кабинеты или интеграция);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возможность перевода в электронный вид процедур взаимодействия всех участников строительно-инвестиционного цикла и органов государственного строительного надзора;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обеспечение возможности осуществления государственного надзора при строительстве и эксплуатации объектов капитального строительства с использованием информационной модели объекта капитального строительства</a:t>
            </a:r>
          </a:p>
          <a:p>
            <a:endParaRPr lang="ru-RU" sz="1600" dirty="0" smtClean="0"/>
          </a:p>
          <a:p>
            <a:endParaRPr lang="ru-RU" sz="1600" b="1" dirty="0">
              <a:solidFill>
                <a:srgbClr val="1F548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28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1287</TotalTime>
  <Words>855</Words>
  <Application>Microsoft Office PowerPoint</Application>
  <PresentationFormat>Экран (16:9)</PresentationFormat>
  <Paragraphs>142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Цифровая трансформация строительной отрасли и региональный государственный строительный надзор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 ЗА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Киселева Екатерина Евгеньевна</cp:lastModifiedBy>
  <cp:revision>176</cp:revision>
  <dcterms:created xsi:type="dcterms:W3CDTF">2018-09-04T12:10:47Z</dcterms:created>
  <dcterms:modified xsi:type="dcterms:W3CDTF">2023-05-16T08:30:25Z</dcterms:modified>
</cp:coreProperties>
</file>