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5FCB71-A455-4F05-9C6B-10963D66699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D834F8-561A-418E-8876-8A32EE5CA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consultantplus://offline/ref=E97D66407E65CC48470523B4CBAFFFBB3E3BD5E985AC4AA7B1E8734E3CD996DAB1E4B12DC1892399B1E3C726B953E85FD8C2D69B530D172A3Ah2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6" y="1505259"/>
            <a:ext cx="2232248" cy="27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35896" y="2060848"/>
            <a:ext cx="4896544" cy="1067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7507906" cy="1477273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1F5480"/>
                </a:solidFill>
                <a:cs typeface="Arial" pitchFamily="34" charset="0"/>
              </a:rPr>
              <a:t>Франц Отто Юрьевич</a:t>
            </a:r>
            <a:endParaRPr lang="ru-RU" b="1" dirty="0" smtClean="0">
              <a:solidFill>
                <a:srgbClr val="1F5480"/>
              </a:solidFill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1F5480"/>
                </a:solidFill>
                <a:cs typeface="Arial" pitchFamily="34" charset="0"/>
              </a:rPr>
              <a:t>Главный государственный инспектор</a:t>
            </a:r>
            <a:endParaRPr lang="en-US" sz="1800" b="1" dirty="0">
              <a:solidFill>
                <a:srgbClr val="1F5480"/>
              </a:solidFill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19" y="4869160"/>
            <a:ext cx="1393209" cy="13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393209" cy="13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6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Data\bale\Рабочий стол\Новая папка (2)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929759" cy="24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8139" y="836712"/>
            <a:ext cx="8236919" cy="7634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>Наличие информационных 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>стендов</a:t>
            </a:r>
            <a:endParaRPr lang="ru-RU" dirty="0"/>
          </a:p>
        </p:txBody>
      </p:sp>
      <p:pic>
        <p:nvPicPr>
          <p:cNvPr id="7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0344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effectLst/>
                <a:latin typeface="Century Gothic"/>
                <a:ea typeface="+mn-ea"/>
                <a:cs typeface="+mn-cs"/>
              </a:rPr>
              <a:t>Наличие пункта мойки колес</a:t>
            </a:r>
            <a:r>
              <a:rPr lang="ru-RU" sz="2400" dirty="0" smtClean="0">
                <a:effectLst/>
                <a:latin typeface="Century Gothic"/>
                <a:ea typeface="+mn-ea"/>
                <a:cs typeface="+mn-cs"/>
              </a:rPr>
              <a:t>;</a:t>
            </a:r>
            <a:endParaRPr lang="ru-RU" dirty="0"/>
          </a:p>
        </p:txBody>
      </p:sp>
      <p:pic>
        <p:nvPicPr>
          <p:cNvPr id="4099" name="Picture 3" descr="D:\UserData\bale\Рабочий стол\Новая папка (2)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1" y="1556792"/>
            <a:ext cx="8332643" cy="46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Своевременный вывоз строительного мусора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UserData\bale\Рабочий стол\Новая папка (2)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441358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Fou9-034\надзор\1. Центральный район\ж.д. Современник (ул. Некрасова)\Проверка №8\Фото\DSC_0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02" y="3501008"/>
            <a:ext cx="4176464" cy="27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выполненных работ проводится в соответствии с пунктом программы проверок.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3086"/>
            <a:ext cx="2808312" cy="3971465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5040047" cy="3563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47248" cy="40344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выполненных строительно-монтажных работ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44485"/>
            <a:ext cx="4402832" cy="2194229"/>
          </a:xfrm>
        </p:spPr>
      </p:pic>
      <p:pic>
        <p:nvPicPr>
          <p:cNvPr id="7170" name="Picture 2" descr="R:\3. Михальченко Олег Юрьевич\100D3200\DSC_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44416" cy="24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ale\Downloads\WhatsApp Image 2023-05-15 at 12.22.5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348931" cy="25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ale\Downloads\WhatsApp Image 2023-05-15 at 12.22.55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4235" y="3919427"/>
            <a:ext cx="2242009" cy="29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6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выполняемых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применяемых строительных материалов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проектной документации.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UserData\bale\Рабочий стол\Новая папка (2)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6" y="3917246"/>
            <a:ext cx="4091870" cy="19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Data\bale\Рабочий стол\Новая папка (2)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103712" cy="20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Fou9-034\надзор\3. Сельсоветы\ЭнергоМонтаж\Станционный ж.д № 7\Проверка № 3\Фото\IMG_3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46845"/>
            <a:ext cx="3175971" cy="23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619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осмотра составляется протокол осмотра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фотоматериалов полученных в ходе проведения проверки, который является неотъемлемой частью акта проверки.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осмотра составляется в форме электронного документа.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D:\UserData\bale\Рабочий стол\Новая папка (2)\Протокол осмотра\Протокол осмотра от 24.04.2023 ООО ИСК Альфа (7 стр.)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4206"/>
            <a:ext cx="2642419" cy="37935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UserData\bale\Рабочий стол\Новая папка (2)\Протокол осмотра\Протокол осмотра от 24.04.2023 ООО ИСК Альфа (7 стр.)_page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28" y="2434206"/>
            <a:ext cx="2683942" cy="37935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UserData\bale\Рабочий стол\Новая папка (2)\Протокол осмотра\Протокол осмотра от 24.04.2023 ООО ИСК Альфа (7 стр.)_page-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44" y="2423522"/>
            <a:ext cx="2684112" cy="37938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</a:t>
            </a:r>
            <a:r>
              <a:rPr lang="ru-RU" sz="1800" dirty="0"/>
              <a:t>проведения контрольного (надзорного) мероприятия</a:t>
            </a:r>
            <a:br>
              <a:rPr lang="ru-RU" sz="1800" dirty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 результатам проведения такого мероприятия выявлено нарушение обязательных требований,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 должно быть указано, какое именно обязательное требование нарушено, каким нормативным правовым актом и его структурной единицей оно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установлено;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 выявленного нарушения до окончания проведения контрольного (надзорного) мероприятия, предусматривающего взаимодействие с контролируемым лицом, в акте указывается факт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устранения;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предписание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устранении выявленных нарушений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2 статьи 90 Федерального закона;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оставляется протокол об административном правонарушении.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13" y="2583824"/>
            <a:ext cx="9144000" cy="20704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БЛАГОДАРЮ  ЗА  ВНИМАНИЕ!</a:t>
            </a:r>
            <a:endParaRPr lang="en-US" sz="40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44824" y="5517232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www.gsn.nso.ru</a:t>
            </a:r>
            <a:endParaRPr lang="ru-RU" sz="28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79056"/>
            <a:ext cx="1393209" cy="13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57" y="5079056"/>
            <a:ext cx="1393209" cy="13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82" y="332656"/>
            <a:ext cx="1252261" cy="15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50311" y="1916832"/>
            <a:ext cx="4084602" cy="666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0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4632" cy="871737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проверка как основной вид контрольного (надзорного) мероприятия при осуществлении регионального государственного строительного надзора. Практика проведения.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704856" cy="231354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статьи 73 Федерального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31.07.2020 № 248-ФЗ «О государственном контроле (надзоре) и муниципальном контроле в Российской Федерации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выездной проверкой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контрольное (надзорное) мероприятие, проводимое посредством взаимодействия с конкретным контролируемым лицом, владеющим производственными объектами и (или) использующим их, в целях оценки соблюдения таким лицом обязательных требований, а также оценки выполнения решений контрольного (надзорного) органа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проверка проводится по месту нахождения (осуществления деятельности) контролируемого лица (его филиалов, представительств, обособленных структурных подразделений) либо объекта контроля..</a:t>
            </a:r>
          </a:p>
          <a:p>
            <a:pPr algn="just"/>
            <a:endParaRPr lang="ru-RU" dirty="0"/>
          </a:p>
        </p:txBody>
      </p:sp>
      <p:pic>
        <p:nvPicPr>
          <p:cNvPr id="6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39" y="764704"/>
            <a:ext cx="8560419" cy="556441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проведении выездной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73 Федерального закона 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248-ФЗ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81" y="1268760"/>
            <a:ext cx="8219256" cy="1872208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выездной проверки контролируемое лицо уведомляется путем направления копии решения о проведении выездной проверки не позднее чем за двадцать четыре часа до 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начала, в форме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виде электронного документа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проведении проверки на адрес электронной почты контролируемого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(часть 6 статьи 73 Федерального закона № 248-ФЗ).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выездной проверки не может превышать десять рабочих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(часть 7 статьи 73 Федерального закона № 248-ФЗ).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76324"/>
            <a:ext cx="2664295" cy="3765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8106"/>
            <a:ext cx="3644232" cy="5150673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5230"/>
            <a:ext cx="3667876" cy="5184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42036"/>
            <a:ext cx="3554090" cy="5023267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42035"/>
            <a:ext cx="3577663" cy="5056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47248" cy="1411560"/>
          </a:xfrm>
          <a:noFill/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контрольные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(надзорные)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при осуществлении государственного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строительного надзора</a:t>
            </a:r>
            <a:r>
              <a:rPr lang="ru-RU" sz="1800" b="1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проведении </a:t>
            </a:r>
            <a: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выездной </a:t>
            </a:r>
            <a:r>
              <a:rPr lang="ru-RU" sz="18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проверки </a:t>
            </a:r>
            <a: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согласно </a:t>
            </a:r>
            <a:r>
              <a:rPr lang="ru-RU" sz="18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 8 статьи 73 </a:t>
            </a:r>
            <a: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Федерального закона</a:t>
            </a:r>
            <a:r>
              <a:rPr lang="en-US" sz="18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31.07.2020 № 248-ФЗ </a:t>
            </a:r>
            <a:r>
              <a:rPr lang="ru-RU" sz="18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государственном контроле (надзоре) и муниципальном контроле в Российской Федерации»:</a:t>
            </a:r>
            <a:b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81" y="3068960"/>
            <a:ext cx="8229600" cy="16561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Истребование документов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881" y="1268760"/>
            <a:ext cx="8229600" cy="40344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Истребование документов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80 Федерального закона 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(направлении) контролируемым лицом необходимых и (или) имеющих значение для проведения оценки соблюдения контролируемым лицом обязательных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и (или) их копий, в том числе материалов фотосъемки, аудио- и видеозаписи, информационных баз, банков данных, а также носителей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(часть 1 статьи 80 Федерального закона № 248).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Истребуемые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направляются в контрольный (надзорный) орган в форме электронного документа в порядке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случаев, если контрольным (надзорным) органом установлена необходимость представления документов на бумажном носителе. Документы могут быть представлены в контрольный (надзорный) орган на бумажном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представления заверенных копий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истребуемых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 инспектор вправе ознакомиться с подлинниками документов.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которые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истребуются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контрольного (надзорного) мероприятия, должны быть представлены контролируемым лицом инспектору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срок, указанный в пункте 13 решения о проведении проверки.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19256" cy="331440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начинается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проверяющими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представителю контролируемого лица, а также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лица находящиеся на объекте капитального строительства должны находится в средствах индивидуальной защиты,  в том числе участвующие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2700799"/>
            <a:ext cx="5868144" cy="353651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2434" y="1268760"/>
            <a:ext cx="8236919" cy="76348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effectLst/>
                <a:latin typeface="Century Gothic"/>
                <a:ea typeface="+mn-ea"/>
                <a:cs typeface="+mn-cs"/>
              </a:rPr>
              <a:t>Осмотр начинается с проверки состояния строительной </a:t>
            </a:r>
            <a:r>
              <a:rPr lang="ru-RU" sz="2400" dirty="0" smtClean="0">
                <a:effectLst/>
                <a:latin typeface="Century Gothic"/>
                <a:ea typeface="+mn-ea"/>
                <a:cs typeface="+mn-cs"/>
              </a:rPr>
              <a:t>площадки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81" y="2362857"/>
            <a:ext cx="8229600" cy="63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Ограждение строительной площадки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UserData\bale\Рабочий стол\Новая папка (2)\Coat_of_arms_of_Novosibir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06"/>
            <a:ext cx="540738" cy="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Data\bale\Рабочий стол\Новая папка (2)\WhatsApp Image 2023-04-25 at 14.36.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995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Data\bale\Рабочий стол\Новая папка (2)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59958"/>
            <a:ext cx="3936902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43608" y="340417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768" y="64599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www.gsn.nso.ru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393</TotalTime>
  <Words>735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Презентация PowerPoint</vt:lpstr>
      <vt:lpstr>Выездная проверка как основной вид контрольного (надзорного) мероприятия при осуществлении регионального государственного строительного надзора. Практика проведения.</vt:lpstr>
      <vt:lpstr>Решение о проведении выездной проверки (статья 73 Федерального закона № 248-ФЗ</vt:lpstr>
      <vt:lpstr>Презентация PowerPoint</vt:lpstr>
      <vt:lpstr>Презентация PowerPoint</vt:lpstr>
      <vt:lpstr>Основные контрольные (надзорные) действия при осуществлении государственного строительного надзора, при проведении выездной проверки согласно части 8 статьи 73 Федерального закона от 31.07.2020 № 248-ФЗ  «О государственном контроле (надзоре) и муниципальном контроле в Российской Федерации»: </vt:lpstr>
      <vt:lpstr>Истребование документов (Статья 80 Федерального закона № 248</vt:lpstr>
      <vt:lpstr>Осмотр</vt:lpstr>
      <vt:lpstr>Осмотр начинается с проверки состояния строительной площадки</vt:lpstr>
      <vt:lpstr>Наличие информационных стендов</vt:lpstr>
      <vt:lpstr>Наличие пункта мойки колес;</vt:lpstr>
      <vt:lpstr>Своевременный вывоз строительного мусора</vt:lpstr>
      <vt:lpstr>Осмотр выполненных работ проводится в соответствии с пунктом программы проверок.</vt:lpstr>
      <vt:lpstr>Качество выполненных строительно-монтажных работ</vt:lpstr>
      <vt:lpstr>Соответствие выполняемых работ и применяемых строительных материалов требованиям проектной документации. </vt:lpstr>
      <vt:lpstr>По результатам осмотра составляется протокол осмотра с приложением фотоматериалов полученных в ходе проведения проверки, который является неотъемлемой частью акта проверки. Протокол осмотра составляется в форме электронного документа.</vt:lpstr>
      <vt:lpstr>По окончании проведения контрольного (надзорного) мероприятия составляется акт.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Выездная проверка как основной вид контрольного (надзорного) мероприятия при осуществлении регионального государственного строительного надзора. Практика проведения.</dc:title>
  <dc:creator>Благодаров Александр Евгеньевич</dc:creator>
  <cp:lastModifiedBy>Франц Отто Юрьевич</cp:lastModifiedBy>
  <cp:revision>25</cp:revision>
  <dcterms:created xsi:type="dcterms:W3CDTF">2023-05-15T00:29:57Z</dcterms:created>
  <dcterms:modified xsi:type="dcterms:W3CDTF">2023-05-16T07:44:46Z</dcterms:modified>
</cp:coreProperties>
</file>