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58" r:id="rId3"/>
    <p:sldId id="259" r:id="rId4"/>
    <p:sldId id="286" r:id="rId5"/>
    <p:sldId id="260" r:id="rId6"/>
    <p:sldId id="287" r:id="rId7"/>
    <p:sldId id="288" r:id="rId8"/>
    <p:sldId id="289" r:id="rId9"/>
    <p:sldId id="301" r:id="rId10"/>
    <p:sldId id="302" r:id="rId11"/>
    <p:sldId id="307" r:id="rId12"/>
    <p:sldId id="292" r:id="rId13"/>
    <p:sldId id="303" r:id="rId14"/>
    <p:sldId id="304" r:id="rId15"/>
    <p:sldId id="305" r:id="rId16"/>
    <p:sldId id="312" r:id="rId17"/>
    <p:sldId id="294" r:id="rId18"/>
    <p:sldId id="293" r:id="rId19"/>
    <p:sldId id="309" r:id="rId20"/>
    <p:sldId id="310" r:id="rId21"/>
    <p:sldId id="311" r:id="rId22"/>
    <p:sldId id="295" r:id="rId23"/>
    <p:sldId id="297" r:id="rId24"/>
    <p:sldId id="284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8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bnmi\&#1056;&#1072;&#1073;&#1086;&#1095;&#1080;&#1081;%20&#1089;&#1090;&#1086;&#1083;\&#1053;&#1072;&#1090;&#1072;&#1083;&#1100;&#1103;_2020\2021\&#1055;&#1088;&#1072;&#1074;&#1086;&#1087;&#1088;&#1080;&#1084;&#1077;&#1085;&#1080;&#1090;&#1077;&#1083;&#1100;&#1085;&#1072;&#1103;%20&#1087;&#1088;&#1072;&#1082;&#1090;&#1080;&#1082;&#1072;%202021\&#1090;&#1072;&#1073;&#1083;&#1080;&#1094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bnmi\&#1056;&#1072;&#1073;&#1086;&#1095;&#1080;&#1081;%20&#1089;&#1090;&#1086;&#1083;\&#1053;&#1072;&#1090;&#1072;&#1083;&#1100;&#1103;_2020\2021\&#1055;&#1088;&#1072;&#1074;&#1086;&#1087;&#1088;&#1080;&#1084;&#1077;&#1085;&#1080;&#1090;&#1077;&#1083;&#1100;&#1085;&#1072;&#1103;%20&#1087;&#1088;&#1072;&#1082;&#1090;&#1080;&#1082;&#1072;%202021\&#1090;&#1072;&#1073;&#1083;&#1080;&#109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bnmi\&#1056;&#1072;&#1073;&#1086;&#1095;&#1080;&#1081;%20&#1089;&#1090;&#1086;&#1083;\&#1053;&#1072;&#1090;&#1072;&#1083;&#1100;&#1103;_2020\2021\&#1055;&#1088;&#1072;&#1074;&#1086;&#1087;&#1088;&#1080;&#1084;&#1077;&#1085;&#1080;&#1090;&#1077;&#1083;&#1100;&#1085;&#1072;&#1103;%20&#1087;&#1088;&#1072;&#1082;&#1090;&#1080;&#1082;&#1072;%202020\&#1090;&#1072;&#1073;&#1083;&#1080;&#1094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bnmi\&#1056;&#1072;&#1073;&#1086;&#1095;&#1080;&#1081;%20&#1089;&#1090;&#1086;&#1083;\&#1053;&#1072;&#1090;&#1072;&#1083;&#1100;&#1103;_2020\2021\&#1055;&#1088;&#1072;&#1074;&#1086;&#1087;&#1088;&#1080;&#1084;&#1077;&#1085;&#1080;&#1090;&#1077;&#1083;&#1100;&#1085;&#1072;&#1103;%20&#1087;&#1088;&#1072;&#1082;&#1090;&#1080;&#1082;&#1072;%202021\&#1090;&#1072;&#1073;&#1083;&#1080;&#1094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bnmi\&#1056;&#1072;&#1073;&#1086;&#1095;&#1080;&#1081;%20&#1089;&#1090;&#1086;&#1083;\&#1053;&#1072;&#1090;&#1072;&#1083;&#1100;&#1103;_2020\2021\&#1055;&#1088;&#1072;&#1074;&#1086;&#1087;&#1088;&#1080;&#1084;&#1077;&#1085;&#1080;&#1090;&#1077;&#1083;&#1100;&#1085;&#1072;&#1103;%20&#1087;&#1088;&#1072;&#1082;&#1090;&#1080;&#1082;&#1072;%202021\&#1090;&#1072;&#1073;&#1083;&#1080;&#109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 Согласование проведения внеплановых выездных проверок с прокуратурой Новосибирской области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773840769903763"/>
          <c:y val="7.4548702245552642E-2"/>
          <c:w val="0.7631935695538058"/>
          <c:h val="0.71961030912802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Лист1!$D$102</c:f>
              <c:strCache>
                <c:ptCount val="1"/>
                <c:pt idx="0">
                  <c:v>1 полугодие 2021 года</c:v>
                </c:pt>
              </c:strCache>
            </c:strRef>
          </c:tx>
          <c:invertIfNegative val="0"/>
          <c:cat>
            <c:strRef>
              <c:f>Лист1!$C$103:$C$106</c:f>
              <c:strCache>
                <c:ptCount val="4"/>
                <c:pt idx="0">
                  <c:v>Согласовано заявлений </c:v>
                </c:pt>
                <c:pt idx="1">
                  <c:v>Отказано в согласовании заявлений</c:v>
                </c:pt>
                <c:pt idx="2">
                  <c:v>Возвращено  заявлений</c:v>
                </c:pt>
                <c:pt idx="3">
                  <c:v>Всего направлено инспекцией заявлений</c:v>
                </c:pt>
              </c:strCache>
            </c:strRef>
          </c:cat>
          <c:val>
            <c:numRef>
              <c:f>Лист1!$D$103:$D$106</c:f>
              <c:numCache>
                <c:formatCode>General</c:formatCode>
                <c:ptCount val="4"/>
                <c:pt idx="0">
                  <c:v>8</c:v>
                </c:pt>
                <c:pt idx="1">
                  <c:v>19</c:v>
                </c:pt>
                <c:pt idx="2">
                  <c:v>0</c:v>
                </c:pt>
                <c:pt idx="3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Лист1!$E$102</c:f>
              <c:strCache>
                <c:ptCount val="1"/>
                <c:pt idx="0">
                  <c:v>1 полугодие 2020 года</c:v>
                </c:pt>
              </c:strCache>
            </c:strRef>
          </c:tx>
          <c:invertIfNegative val="0"/>
          <c:cat>
            <c:strRef>
              <c:f>Лист1!$C$103:$C$106</c:f>
              <c:strCache>
                <c:ptCount val="4"/>
                <c:pt idx="0">
                  <c:v>Согласовано заявлений </c:v>
                </c:pt>
                <c:pt idx="1">
                  <c:v>Отказано в согласовании заявлений</c:v>
                </c:pt>
                <c:pt idx="2">
                  <c:v>Возвращено  заявлений</c:v>
                </c:pt>
                <c:pt idx="3">
                  <c:v>Всего направлено инспекцией заявлений</c:v>
                </c:pt>
              </c:strCache>
            </c:strRef>
          </c:cat>
          <c:val>
            <c:numRef>
              <c:f>Лист1!$E$103:$E$106</c:f>
              <c:numCache>
                <c:formatCode>General</c:formatCode>
                <c:ptCount val="4"/>
                <c:pt idx="0">
                  <c:v>17</c:v>
                </c:pt>
                <c:pt idx="1">
                  <c:v>27</c:v>
                </c:pt>
                <c:pt idx="2">
                  <c:v>3</c:v>
                </c:pt>
                <c:pt idx="3">
                  <c:v>47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6583552"/>
        <c:axId val="126585088"/>
      </c:barChart>
      <c:catAx>
        <c:axId val="126583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26585088"/>
        <c:crosses val="autoZero"/>
        <c:auto val="1"/>
        <c:lblAlgn val="ctr"/>
        <c:lblOffset val="100"/>
        <c:noMultiLvlLbl val="0"/>
      </c:catAx>
      <c:valAx>
        <c:axId val="126585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583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476843354013557"/>
          <c:y val="0.22190228515013605"/>
          <c:w val="0.1005256869450195"/>
          <c:h val="0.3858282164270750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Динамика выданных инспекцией предписаний об устранении нарушений в первом полугодии 2020, 2021 годов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Лист1!$D$48:$F$48</c:f>
              <c:strCache>
                <c:ptCount val="2"/>
                <c:pt idx="0">
                  <c:v>Всего предписаний по состоянию на 01.07.2021</c:v>
                </c:pt>
                <c:pt idx="1">
                  <c:v>Всего предписаний по состоянию на 01.07.2020</c:v>
                </c:pt>
              </c:strCache>
            </c:strRef>
          </c:cat>
          <c:val>
            <c:numRef>
              <c:f>Лист1!$D$49:$F$49</c:f>
              <c:numCache>
                <c:formatCode>General</c:formatCode>
                <c:ptCount val="3"/>
                <c:pt idx="0">
                  <c:v>252</c:v>
                </c:pt>
                <c:pt idx="1">
                  <c:v>220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ru-RU" sz="1400" b="0" i="0" u="none" strike="noStrike" baseline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3. Основные вопросы, затронутые в обращениях граждан (в % от общего количества обращений граждан)</a:t>
            </a:r>
            <a:endParaRPr lang="ru-RU" sz="1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3. Основные вопросы, затронутые в обращениях граждан (в % от общего количества обращений граждан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в 1 полугодии 2021 года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137664112754037"/>
          <c:y val="7.34694599807529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84014110562639E-3"/>
          <c:y val="6.1130912436926518E-2"/>
          <c:w val="0.64239574807692112"/>
          <c:h val="0.91509955639282992"/>
        </c:manualLayout>
      </c:layout>
      <c:pie3DChart>
        <c:varyColors val="1"/>
        <c:ser>
          <c:idx val="0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Лист1!$C$88:$C$94</c:f>
              <c:strCache>
                <c:ptCount val="7"/>
                <c:pt idx="0">
                  <c:v>о нарушениях при организации работ</c:v>
                </c:pt>
                <c:pt idx="1">
                  <c:v>о нарушениях проектной документации </c:v>
                </c:pt>
                <c:pt idx="2">
                  <c:v>о влиянии строительства на окружающую среду и граждан</c:v>
                </c:pt>
                <c:pt idx="3">
                  <c:v>о незаконном строительстве</c:v>
                </c:pt>
                <c:pt idx="4">
                  <c:v>о строительных недоделках и дефектах </c:v>
                </c:pt>
                <c:pt idx="5">
                  <c:v>о возражениях против строительства объектов капитального строительства</c:v>
                </c:pt>
                <c:pt idx="6">
                  <c:v>о вопросах справочно-информационного характера </c:v>
                </c:pt>
              </c:strCache>
            </c:strRef>
          </c:cat>
          <c:val>
            <c:numRef>
              <c:f>Лист1!$D$88:$D$94</c:f>
              <c:numCache>
                <c:formatCode>0%</c:formatCode>
                <c:ptCount val="7"/>
                <c:pt idx="0">
                  <c:v>0.28999999999999998</c:v>
                </c:pt>
                <c:pt idx="1">
                  <c:v>0.15</c:v>
                </c:pt>
                <c:pt idx="2">
                  <c:v>0.03</c:v>
                </c:pt>
                <c:pt idx="3">
                  <c:v>0.21</c:v>
                </c:pt>
                <c:pt idx="4">
                  <c:v>0.08</c:v>
                </c:pt>
                <c:pt idx="5">
                  <c:v>0.19</c:v>
                </c:pt>
                <c:pt idx="6">
                  <c:v>0.05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Рисунок  2. Виды административных наказаний за совершение административных правонарушений в 1 полугодии 2021 года</a:t>
            </a:r>
          </a:p>
        </c:rich>
      </c:tx>
      <c:layout>
        <c:manualLayout>
          <c:xMode val="edge"/>
          <c:yMode val="edge"/>
          <c:x val="0.17693967055632365"/>
          <c:y val="1.5071679483527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9157756522000483E-2"/>
          <c:y val="0.1148022880470901"/>
          <c:w val="0.61575482481515986"/>
          <c:h val="0.817245403335548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Лист1!$C$73</c:f>
              <c:strCache>
                <c:ptCount val="1"/>
                <c:pt idx="0">
                  <c:v>Всего постановлений инспекции по состоянию на 01.07.2021</c:v>
                </c:pt>
              </c:strCache>
            </c:strRef>
          </c:tx>
          <c:invertIfNegative val="0"/>
          <c:cat>
            <c:strRef>
              <c:f>Лист1!$D$72:$E$72</c:f>
              <c:strCache>
                <c:ptCount val="2"/>
                <c:pt idx="0">
                  <c:v>Предупреждение</c:v>
                </c:pt>
                <c:pt idx="1">
                  <c:v>Административный штраф</c:v>
                </c:pt>
              </c:strCache>
            </c:strRef>
          </c:cat>
          <c:val>
            <c:numRef>
              <c:f>Лист1!$D$73:$E$73</c:f>
              <c:numCache>
                <c:formatCode>General</c:formatCode>
                <c:ptCount val="2"/>
                <c:pt idx="0">
                  <c:v>83</c:v>
                </c:pt>
                <c:pt idx="1">
                  <c:v>95</c:v>
                </c:pt>
              </c:numCache>
            </c:numRef>
          </c:val>
        </c:ser>
        <c:ser>
          <c:idx val="1"/>
          <c:order val="1"/>
          <c:tx>
            <c:strRef>
              <c:f>Лист1!$C$74</c:f>
              <c:strCache>
                <c:ptCount val="1"/>
                <c:pt idx="0">
                  <c:v>Всего постановлений/решений судов Новосибирской области по состоянию на 01.07.2021 </c:v>
                </c:pt>
              </c:strCache>
            </c:strRef>
          </c:tx>
          <c:invertIfNegative val="0"/>
          <c:cat>
            <c:strRef>
              <c:f>Лист1!$D$72:$E$72</c:f>
              <c:strCache>
                <c:ptCount val="2"/>
                <c:pt idx="0">
                  <c:v>Предупреждение</c:v>
                </c:pt>
                <c:pt idx="1">
                  <c:v>Административный штраф</c:v>
                </c:pt>
              </c:strCache>
            </c:strRef>
          </c:cat>
          <c:val>
            <c:numRef>
              <c:f>Лист1!$D$74:$E$74</c:f>
              <c:numCache>
                <c:formatCode>General</c:formatCode>
                <c:ptCount val="2"/>
                <c:pt idx="0">
                  <c:v>10</c:v>
                </c:pt>
                <c:pt idx="1">
                  <c:v>40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089728"/>
        <c:axId val="130091264"/>
      </c:barChart>
      <c:catAx>
        <c:axId val="130089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30091264"/>
        <c:crosses val="autoZero"/>
        <c:auto val="1"/>
        <c:lblAlgn val="ctr"/>
        <c:lblOffset val="100"/>
        <c:noMultiLvlLbl val="0"/>
      </c:catAx>
      <c:valAx>
        <c:axId val="130091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089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050998833479148"/>
          <c:y val="0.3163413879082379"/>
          <c:w val="0.28090976475162827"/>
          <c:h val="0.3316236727653462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484784"/>
            <a:ext cx="7854696" cy="288032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800" b="1" dirty="0"/>
              <a:t>Публичные обсуждения правоприменительной практики надзорной деятельности инспекции государственного строительного надзора Новосибирской </a:t>
            </a:r>
            <a:r>
              <a:rPr lang="ru-RU" sz="2800" b="1" dirty="0" smtClean="0"/>
              <a:t>области</a:t>
            </a:r>
          </a:p>
          <a:p>
            <a:pPr algn="ctr">
              <a:spcBef>
                <a:spcPts val="0"/>
              </a:spcBef>
            </a:pPr>
            <a:r>
              <a:rPr lang="ru-RU" sz="2800" b="1" dirty="0" smtClean="0"/>
              <a:t> </a:t>
            </a:r>
            <a:r>
              <a:rPr lang="ru-RU" sz="2800" b="1" dirty="0"/>
              <a:t>за </a:t>
            </a:r>
            <a:r>
              <a:rPr lang="en-US" sz="2800" b="1" dirty="0" smtClean="0"/>
              <a:t>1 </a:t>
            </a:r>
            <a:r>
              <a:rPr lang="ru-RU" sz="2800" b="1" dirty="0" smtClean="0"/>
              <a:t>полугодие 2021 года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ГербНСО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1" y="642919"/>
            <a:ext cx="857255" cy="10001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80112" y="4643446"/>
            <a:ext cx="3135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Докладчик: начальник отдела судебно-правовой работы Жукова Ольга Александровна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57290" y="214290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Инспекция государственного строительного надзора Новосибирской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012749"/>
              </p:ext>
            </p:extLst>
          </p:nvPr>
        </p:nvGraphicFramePr>
        <p:xfrm>
          <a:off x="395536" y="620688"/>
          <a:ext cx="8352927" cy="5616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1534"/>
                <a:gridCol w="1734896"/>
                <a:gridCol w="997946"/>
                <a:gridCol w="1440160"/>
                <a:gridCol w="3528391"/>
              </a:tblGrid>
              <a:tr h="1998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Сибстрой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№165 от 13.04.2021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Изменить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Изменить постановление по делу об административном правонарушении № 165, вынесенное инспекцией 13.04.2021, снизить размер административного штрафа с 300 000 рублей до 150 000 рублей (дело № А45- 12091/2021)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</a:tr>
              <a:tr h="1998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МКУ «УКС»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Новосибирска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278 от 22.06.2021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признании незаконным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отмене постановления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01.07.2021 Арбитражным судом Новосибирской области жалоба не рассмотрена. Дело № А45-17494/2021.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</a:tr>
              <a:tr h="1618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«Стройсиб»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№178 от 22.04.2021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признании незаконным и отмене постановления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22.04.2021 № 178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01.07.2021 Арбитражным судом Новосибирской области жалоба не рассмотрена. Дело № А45-11948/2021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232" marR="622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4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576064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обжалований предписаний инспекции в судебном порядке 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полугодии 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в таблице № 2 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897291"/>
              </p:ext>
            </p:extLst>
          </p:nvPr>
        </p:nvGraphicFramePr>
        <p:xfrm>
          <a:off x="323528" y="908720"/>
          <a:ext cx="8568952" cy="5719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703"/>
                <a:gridCol w="1403535"/>
                <a:gridCol w="1846757"/>
                <a:gridCol w="4579957"/>
              </a:tblGrid>
              <a:tr h="781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юридического лица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Реквизиты </a:t>
                      </a:r>
                      <a:r>
                        <a:rPr lang="ru-RU" sz="1200" b="1" kern="120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предписания инспекции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Результат обжалования предписаний инспекции </a:t>
                      </a:r>
                      <a:r>
                        <a:rPr lang="ru-RU" sz="12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/№ дела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00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Строй-Инверсия»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1-16/50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22.01.2020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1-17/502 от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08.05.2020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Арбитражным судом НСО вынесено решение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 отказе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признании недействительным предписаний инспекции.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Седьмым Арбитражным Апелляционным судом вынесено решение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 оставлении</a:t>
                      </a:r>
                      <a:r>
                        <a:rPr lang="ru-RU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без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изменения,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 апелляционную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жалобу без удовлетворения.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 состоянию на 01.07.2021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кассационная жалоба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находится на рассмотрении в Арбитражном Суде </a:t>
                      </a:r>
                      <a:r>
                        <a:rPr lang="ru-RU" sz="12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Западно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Сибирского округа.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Дело №А45-12548/2020.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1888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Инвесттэк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-15/1285 от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01.09.2020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Вынесено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решение об отказе от заявленных требований. </a:t>
                      </a:r>
                      <a:endParaRPr lang="ru-RU" sz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Дело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А45-23441/2020.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1888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 НСО «УКС»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7/1303 от 02.09.2021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Вынесено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решение об отказе в признании недействительным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предписания инспекции.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Дело № А45-33307/2020.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09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564733"/>
              </p:ext>
            </p:extLst>
          </p:nvPr>
        </p:nvGraphicFramePr>
        <p:xfrm>
          <a:off x="251520" y="692696"/>
          <a:ext cx="8640960" cy="5895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323"/>
                <a:gridCol w="1981187"/>
                <a:gridCol w="1216879"/>
                <a:gridCol w="1945117"/>
                <a:gridCol w="2800454"/>
              </a:tblGrid>
              <a:tr h="397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юридического лица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Реквизиты постановления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обжалования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обжалования /№ дела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</a:tr>
              <a:tr h="1595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Должностное лицо - ведущий инженер Государственного казенного учреждения Новосибирской области  «Управление капитального строительства»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4 от 14.01.2021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Заменить наказание в виде административного штрафа на предупреждение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02.02.2021 № 4-р должностному лицу объявлено устное замечание, производство по делу прекращено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</a:tr>
              <a:tr h="1194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«Новосибирскагро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промдорстрой»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42 от 02.02.2021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незаконным и отмене постановления в связи с отсутствием состава административного правонарушения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26.02.2021 № 42-р 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</a:tr>
              <a:tr h="679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«Жилищная инициатива»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61 от 11.02.2021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по делу прекратить в связи с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малозначительностью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01.03.2021 № 61-р  размер штрафа снижен с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</a:tr>
              <a:tr h="6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«Строительное управление «Западное»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69 от 18.02.2021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09.03.2021 № 69-р 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</a:tr>
              <a:tr h="656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«Стройгарант»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90 от 16.03.2021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в части административного наказания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02.04.2021 № 90-р  жалоба оставлена без удовлетворения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</a:tr>
              <a:tr h="6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МУП УЗПТС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98 от 18.03.2021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02.04.2021 № 98-р 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62" marR="36662" marT="0" marB="0"/>
                </a:tc>
              </a:tr>
            </a:tbl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0"/>
            <a:ext cx="8496944" cy="548680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рассмотрений жалоб вышестоящим должностным лицом инспекции в 2021 году приведены в таблице № 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276552"/>
              </p:ext>
            </p:extLst>
          </p:nvPr>
        </p:nvGraphicFramePr>
        <p:xfrm>
          <a:off x="179512" y="188640"/>
          <a:ext cx="8784977" cy="6334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945"/>
                <a:gridCol w="1883343"/>
                <a:gridCol w="1368024"/>
                <a:gridCol w="1977537"/>
                <a:gridCol w="2847128"/>
              </a:tblGrid>
              <a:tr h="71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МУП УЗПТС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99 от 18.03.2021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02.04.2021 № 99-р размер штрафа снижен со 500 000 до 250 000 рублей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</a:tr>
              <a:tr h="71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Спецстрой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105 от 19.03.2021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незаконным и отмене постановления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02.04.2021 № 105-р  размер штрафа снижен со 300 000 до 150 000 рублей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</a:tr>
              <a:tr h="1081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Должностное лицо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Энергомонтаж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№124 от 30.03.2021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 по основаниям 24.1 КоАП РФ, применить ст. 2.9 КоАП РФ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15.04.2021 № 124-р  жалоба оставлена без удовлетворения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</a:tr>
              <a:tr h="1081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023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Должностное лицо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023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«Лига-Строй»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№125 от 30.03.2021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 по основаниям 24.1 КоАП РФ, применить ст. 2.9 КоАП РФ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15.04.2021 № 125-р  жалоба оставлена без удовлетворения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</a:tr>
              <a:tr h="71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«Стройбизнесгрупп»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№137 от 02.04.2021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15.04.2021  № 137 –р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</a:tr>
              <a:tr h="1300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«Энергомонтаж»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№139 от 06.04.2021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 по основаниям 24.1 КоАП РФ, применить ст. 2.9 КоАП РФ, прекратить производство по делу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15.04.2021 № 139-р  жалоба оставлена без удовлетворения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</a:tr>
              <a:tr h="71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СЗ «Тактика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№142 от 06.04.2021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20.05.2021                   № 142 –р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685" marR="386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2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238629"/>
              </p:ext>
            </p:extLst>
          </p:nvPr>
        </p:nvGraphicFramePr>
        <p:xfrm>
          <a:off x="179512" y="252460"/>
          <a:ext cx="8784976" cy="6344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945"/>
                <a:gridCol w="2027359"/>
                <a:gridCol w="1224008"/>
                <a:gridCol w="1977536"/>
                <a:gridCol w="2847128"/>
              </a:tblGrid>
              <a:tr h="730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Должностное лицо МКУ «УКС»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№149 от08.04.2021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28.04.2021 № 149-р жалоба оставлена без удовлетворения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915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Энергокомплект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№150 от 08.04.2021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постановление, ограничится устным замечанием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28.04.2021 № 150-р должностному лицу объявлено устное замечание, производство по делу прекращено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730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СибРемонтСервис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№159 от 12.04.2021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28.04.2021                  № 159 –р размер штрафа снижен со 100 000 до 50 000 рублей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545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Эрбиль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№161 от 13.04.2021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18.05.2021 № 161-р  жалоба оставлена без удовлетворения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730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Новосибирскгражданстрой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№162 от 28.04.2021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28.04.2021 № 162-р  жалоба оставлена без удовлетворения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730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«Спецстрой»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№177 от 22.04.2021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18.05.2021                  № 177 –р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730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«Строительный трест №43»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№188 от 29.04.2021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21.06.2021                  № 188–р размер штрафа снижен со 100 000 до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545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«Стройновосибирск»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№214 от 21.05.2021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10.06.2021 № 214-р жалоба оставлена без удовлетворения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  <a:tr h="686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«Орион»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№221 от 25.05.2021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11.06.2021                  № 221 –р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374" marR="433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1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698515"/>
              </p:ext>
            </p:extLst>
          </p:nvPr>
        </p:nvGraphicFramePr>
        <p:xfrm>
          <a:off x="251520" y="62057"/>
          <a:ext cx="8712968" cy="6729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135"/>
                <a:gridCol w="1889153"/>
                <a:gridCol w="1335560"/>
                <a:gridCol w="1961329"/>
                <a:gridCol w="2823791"/>
              </a:tblGrid>
              <a:tr h="609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«СМСССТРОЙ»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222 от 25.05.2021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11.06.2021                  № 222 –р размер штрафа снижен со 100 000 до 50 000 рублей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609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ПКФ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Агросервис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224 от 25.05.2021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в виду отсутствия состава правонарушения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22.06.2021 № 224-р жалоба оставлена без удовлетворения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609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«Дом Солнца»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228 от 27.05.2021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11.06.2021                  № 228 –р размер штрафа снижен со 100 000 до 50 000 рублей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813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«Архитектурно-строительная компания 1»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230 от 22.06.2021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Применить ч. 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9.4 КоАП РФ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22.06.2021     № 230 - р постановление отменено в связи с отсутствием состава административного правонарушения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609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«Омский комбинат панельного домостроения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243 от 01.06.2021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11.06.2021                  № 243 –р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1016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«СЗ ДСК КПД Газстрой»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257 от 08.06.2021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Освободить от административной ответственности производство по делу прекратить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25.06.2021                  № 257 –р размер штрафа снижен со 150 000 до 100 000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1016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«СЗ ДСК КПД Газстрой»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№258 от 08.06.2021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Освободить от административной ответственности производство по делу прекратить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25.06.2021                  № 258 –р размер штрафа снижен со 150 000 до 100 000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609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«Квартал-С»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263 от 15.06.2021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размер административного штрафа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от 25.06.2021                  № 263 –р размер штрафа снижен со 100 000 до 50 000 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  <a:tr h="579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«Сибпро»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269 от 17.06.2021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по делу об административном правонарушении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407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01.07.2021 жалоба находилась на рассмотрении у начальника инспекции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079" marR="340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8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653"/>
            <a:ext cx="8305800" cy="88235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2.5. Оформление результатов проверки и принятия мер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ее результатам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96752"/>
            <a:ext cx="86409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 полугодии 2021 года инспекцией выдано 252 предписания (в 1 полугодии 2020 года – 220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инспекции осуществляли своевременный контроль за выполнением выданных предписаний, а также подготовкой и передачей материалов должностным лицам инспекции, уполномоченным рассматривать дела об административных правонарушениях, а так же в суды.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607152"/>
              </p:ext>
            </p:extLst>
          </p:nvPr>
        </p:nvGraphicFramePr>
        <p:xfrm>
          <a:off x="539552" y="1556792"/>
          <a:ext cx="828092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270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424"/>
            <a:ext cx="8424936" cy="1152127"/>
          </a:xfrm>
        </p:spPr>
        <p:txBody>
          <a:bodyPr anchor="t"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2.6. Работа с заявлениями и обращениями граждан, содержащими сведения о нарушении обязательных требований, причинении вреда или угрозе причинения вреда охраняемым законом ценностям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709484"/>
              </p:ext>
            </p:extLst>
          </p:nvPr>
        </p:nvGraphicFramePr>
        <p:xfrm>
          <a:off x="539552" y="1412776"/>
          <a:ext cx="8229600" cy="505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53859591"/>
              </p:ext>
            </p:extLst>
          </p:nvPr>
        </p:nvGraphicFramePr>
        <p:xfrm>
          <a:off x="899592" y="836712"/>
          <a:ext cx="7848872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275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24136"/>
          </a:xfrm>
        </p:spPr>
        <p:txBody>
          <a:bodyPr anchor="t"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2.7. Привлечение юридических лиц, их должностных лиц, индивидуальных предпринимателей к административной ответственности за административные правонарушения, выявленные при осуществлении регионального государственного строительного надзора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87766" y="1124744"/>
            <a:ext cx="8229600" cy="852704"/>
          </a:xfrm>
          <a:prstGeom prst="rect">
            <a:avLst/>
          </a:prstGeom>
        </p:spPr>
        <p:txBody>
          <a:bodyPr vert="horz" lIns="0" rIns="0" bIns="0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количестве вынесенных инспекцией, а так же судами Новосибирской области постановлений/решений на основании поступивших материалов дел об административных правонарушениях в сфере строительства, представлены в таблице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592655"/>
              </p:ext>
            </p:extLst>
          </p:nvPr>
        </p:nvGraphicFramePr>
        <p:xfrm>
          <a:off x="224369" y="2060848"/>
          <a:ext cx="8756393" cy="4471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3415"/>
                <a:gridCol w="3322802"/>
                <a:gridCol w="3030176"/>
              </a:tblGrid>
              <a:tr h="10081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КоАП РФ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постановлений/решений, вынесенных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состоянию на 01.07.2021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инспекцией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судами Новосибирской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9.4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2 ст. 9.4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9.5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2 ст. 9.5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3 ст. 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4 ст. 9.5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5 ст. 9.5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9.5.1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3 ст. 9.16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19.4.1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6 ст. 19.5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19.7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20.25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  <a:tr h="22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 период: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350" marR="663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5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802"/>
            <a:ext cx="8352928" cy="64807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рассмотрения дел об административных правонарушениях, рассмотренных инспекцией по состоянию на 01.07.2021  приведен в таблице № 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927923"/>
              </p:ext>
            </p:extLst>
          </p:nvPr>
        </p:nvGraphicFramePr>
        <p:xfrm>
          <a:off x="251520" y="836713"/>
          <a:ext cx="8712967" cy="588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4943"/>
                <a:gridCol w="1212239"/>
                <a:gridCol w="1288004"/>
                <a:gridCol w="1288004"/>
                <a:gridCol w="1197781"/>
                <a:gridCol w="1000280"/>
                <a:gridCol w="871297"/>
                <a:gridCol w="870419"/>
              </a:tblGrid>
              <a:tr h="5687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КоАП РФ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дел об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возбужденных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но не рассмотренных в 2020 году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дел об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возбужденных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2021 году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Вынесено постановлений инспекции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дел об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не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рассмотренных по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состоянию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01.07.2021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1318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дел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АП, возбужденных должностными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лицами инспекции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дел об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АП, возбужденных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прокурором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наказании в виде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наказании в виде штрафа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прекращении дела об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3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4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5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3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41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9.5.1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  <a:tr h="207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954" marR="5195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0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85728"/>
            <a:ext cx="7854696" cy="57150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Правоприменительная практика контрольно-надзорной деятельности инспекции государственного строительного надзора Новосибирской области при осуществлении регионального государственного строительного надзора за 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1 полугодие 2021 года</a:t>
            </a:r>
            <a:endParaRPr lang="en-US" sz="5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2844" y="1785926"/>
            <a:ext cx="7072362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проводятся без формирования ежегодного плана проведения плановых проверок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2844" y="2285992"/>
            <a:ext cx="1571636" cy="4429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проводятся на основании направленных в инспекцию государственного строительного надзора Новосибирской области (далее – инспекция)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72408" y="2348880"/>
            <a:ext cx="6100161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извещений от застройщика </a:t>
            </a:r>
            <a:r>
              <a:rPr lang="ru-RU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(технического заказчика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лица, осуществляющего строительство (ч. 5 ст. 54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РФ):</a:t>
            </a:r>
          </a:p>
          <a:p>
            <a:pPr>
              <a:buFontTx/>
              <a:buChar char="-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начале строительства;</a:t>
            </a:r>
          </a:p>
          <a:p>
            <a:pPr>
              <a:buFontTx/>
              <a:buChar char="-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сроках завершения работ, которые подлежат проверке;</a:t>
            </a:r>
          </a:p>
          <a:p>
            <a:pPr>
              <a:buFontTx/>
              <a:buChar char="-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 устранении нарушений;</a:t>
            </a:r>
          </a:p>
          <a:p>
            <a:pPr>
              <a:buFontTx/>
              <a:buChar char="-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 окончании строительства;</a:t>
            </a:r>
          </a:p>
          <a:p>
            <a:pPr>
              <a:buFontTx/>
              <a:buChar char="-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возникновении аварийной ситуации</a:t>
            </a: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843808" y="4005064"/>
            <a:ext cx="6109472" cy="26939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 обращений и заявлений граждан, в том числе индивидуальных предпринимателей (далее – ИП), юридических лиц (далее – ЮЛ), информации от органов государственной власти (далее – ОГВ), (должностных лиц органа государственного надзора (далее – ОГН), органов местного самоуправления (далее – ОМСУ), из средств массовой информации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 фактах произошедшей аварии, нарушений технических регламентов, иных нормативных правовых актов и проектной документации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работ в процессе строительства, реконструкции объекта капитального строительства, в том числе нарушений обязательных требований к применяемым строительным материалам, </a:t>
            </a:r>
            <a:r>
              <a:rPr lang="ru-RU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такие нарушения создают угрозу причинения вреда жизни, здоровью людей, окружающей среде, безопасности государства, имуществу физических и юридических лиц, государственному или муниципальному имуществу либо повлекли причинение такого вреда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596" y="85723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Основания для проведения внеплановых проверок, согласование проведения внеплановых выездных проверок с прокуратурой Новосибирской области в установленных законом случаях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15" idx="3"/>
            <a:endCxn id="16" idx="1"/>
          </p:cNvCxnSpPr>
          <p:nvPr/>
        </p:nvCxnSpPr>
        <p:spPr>
          <a:xfrm flipV="1">
            <a:off x="1714480" y="3104964"/>
            <a:ext cx="1157928" cy="139559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5" idx="3"/>
            <a:endCxn id="20" idx="1"/>
          </p:cNvCxnSpPr>
          <p:nvPr/>
        </p:nvCxnSpPr>
        <p:spPr>
          <a:xfrm>
            <a:off x="1714480" y="4500558"/>
            <a:ext cx="1129328" cy="851483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8" cy="6480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рассмотрения судами дел об административных правонарушениях, направленных инспекцией по состоянию на 01.07.2021 приведен в таблице № 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330186"/>
              </p:ext>
            </p:extLst>
          </p:nvPr>
        </p:nvGraphicFramePr>
        <p:xfrm>
          <a:off x="251520" y="1196751"/>
          <a:ext cx="8640961" cy="5253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847"/>
                <a:gridCol w="928157"/>
                <a:gridCol w="2270527"/>
                <a:gridCol w="2270527"/>
                <a:gridCol w="1233903"/>
              </a:tblGrid>
              <a:tr h="63813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КоАП РФ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рассмотрения судами дел об административных правонарушениях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6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Предупреждение (шт.)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(шт.)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Отказано (возвращено)  судом (шт.)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Прекращено судом (шт.)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58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1 статьи 19.4.1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973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6 статьи 19.5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(4 истечение срока давности привлечения к административной ответственности, 1 за малозначительностью)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1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1 статьи 9.5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1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19.7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1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20.25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1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19225" y="2066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73471"/>
              </p:ext>
            </p:extLst>
          </p:nvPr>
        </p:nvGraphicFramePr>
        <p:xfrm>
          <a:off x="323528" y="1052736"/>
          <a:ext cx="8517632" cy="52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404664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применения административных наказаний за рассматриваемый период приведена на рисунке 2.</a:t>
            </a:r>
          </a:p>
        </p:txBody>
      </p:sp>
    </p:spTree>
    <p:extLst>
      <p:ext uri="{BB962C8B-B14F-4D97-AF65-F5344CB8AC3E}">
        <p14:creationId xmlns:p14="http://schemas.microsoft.com/office/powerpoint/2010/main" val="334471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75240" cy="1296144"/>
          </a:xfrm>
        </p:spPr>
        <p:txBody>
          <a:bodyPr anchor="t">
            <a:norm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административных штрафах, наложенных в 1 полугодии 2021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статусу нарушителей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таблице № 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20545"/>
              </p:ext>
            </p:extLst>
          </p:nvPr>
        </p:nvGraphicFramePr>
        <p:xfrm>
          <a:off x="539552" y="1412776"/>
          <a:ext cx="8064897" cy="4994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0248"/>
                <a:gridCol w="1035983"/>
                <a:gridCol w="1158666"/>
              </a:tblGrid>
              <a:tr h="898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814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штрафов всего: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11 365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6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числе,      на должностных лиц: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6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индивидуальных предпринимателей: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6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юридических лиц: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11 021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    на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физических лиц: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 anchor="t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2.8. Оценка тяжести нарушений обязательных требований и выбор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ответственности, к которой привлекается виновное лицо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2060848"/>
            <a:ext cx="2160240" cy="3384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выборе вида наказания и меры ответственности за совершение административного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 учитываются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41932" y="2420888"/>
            <a:ext cx="4032449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виновного, его имущественное положение (в случае привлечения к административной ответственности физического лица)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41932" y="3731082"/>
            <a:ext cx="4003915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имущественное и финансовое положение юридического лица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76096" y="4581128"/>
            <a:ext cx="400391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смягчающие и отягчающие административную ответственность обстоятельства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79911" y="1556792"/>
            <a:ext cx="40324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совершенного административного правонарушения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915816" y="1916832"/>
            <a:ext cx="86028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881652" y="3068960"/>
            <a:ext cx="8602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915816" y="3573016"/>
            <a:ext cx="864095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915816" y="3573016"/>
            <a:ext cx="860280" cy="1332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4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8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357422" y="4071942"/>
            <a:ext cx="6357982" cy="941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Выездная проверка по основанию, указанному в абзаце«б»подпункта 2 настоящего подраздела, может быть проведена инспекцией незамедлительно с извещением органа прокуратуры в порядке, установленном частью 12 статьи 10 Федерального закона № 294-ФЗ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44" y="1357297"/>
            <a:ext cx="2000264" cy="3678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 Основанием для проведения проверки помимо оснований, указанных в подпункте 2 настоящего подраздела, является</a:t>
            </a:r>
            <a:r>
              <a:rPr lang="ru-RU" sz="1200" dirty="0" smtClean="0"/>
              <a:t>: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69548" y="1357298"/>
            <a:ext cx="635798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 программа проверок, разрабатываемая инспекцией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57390" y="2000240"/>
            <a:ext cx="635801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 истечение срока исполнения ЮЛ, ИП, выданного инспекцией предписания об устранении выявленного нарушения обязательных требований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53990" y="2786058"/>
            <a:ext cx="635798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 наличие приказа инспекции о проведении проверки, изданного в соответствии с поручением Президента РФ или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равительства РФ либо на основании требования прокурора о проведении внеплановой проверки в рамках надзора за исполнением законов по поступившим в органы прокуратуры материалам и обращениям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96944" cy="720080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Правоприменительная практика при осуществлении регионального государственного строительного надзора Новосибирской области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859919"/>
              </p:ext>
            </p:extLst>
          </p:nvPr>
        </p:nvGraphicFramePr>
        <p:xfrm>
          <a:off x="107504" y="908720"/>
          <a:ext cx="892899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33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  <a:noFill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Разработка и издание приказов о проведении проверок, их </a:t>
            </a:r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  <a:p>
            <a:pPr marL="0" indent="0" algn="ctr">
              <a:buNone/>
            </a:pPr>
            <a:endParaRPr lang="ru-RU" sz="2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На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пункта 1 статьи 14 Федерального закона № 294-ФЗ приказы инспекции о проведении проверок разрабатываются и издаются в соответствии с типовой формой распоряжения (приказа) органа государственного контроля (надзора) о проведении проверки юридического лица, индивидуального предпринимателя, утвержденной приказом Минэкономразвития России от 30.04.2009 № 141 (далее - Типовая форма). </a:t>
            </a:r>
          </a:p>
          <a:p>
            <a:pPr marL="0" indent="0">
              <a:buNone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приказах инспекции о проведении проверки указываются сведения, предусмотренные пунктом 2 статьи 14 Федерального закона № 294-ФЗ и Типовой формой, а именно: 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наименование органа государственного контроля (надзора), а также вид государственного контроля (надзора); 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фамилии, имена, отчество, должность должностного лица или должностных лиц, уполномоченных на проведение проверки, а также привлекаемых к проведению проверки экспертов, представителей экспертных организаций; 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наименование юридического лица или фамилия, имя, отчество индивидуального предпринимателя, проверка которых проводится, места нахождения юридического лица (их филиалов, представительств, обособленных структурных подразделений) или места фактического осуществления деятельности индивидуальных предпринимателей; 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цели, задачи, предмет проверки и срок ее проведения; 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правовые основания проведения проверки, в том числе подлежащие проверке обязательные требования: 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сроки проведения и перечень мероприятий по контролю, необходимых для достижения целей и задач проведения проверки; 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подлежащие проверке обязательные требования;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сроки проведения и перечень мероприятий по контролю, необходимых для достижения целей и задач проведения проверки;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перечень административных регламентов по осуществлению государственного контроля (надзора), осуществлению муниципального контроля;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перечень документов, представление которых юридическим лицом, индивидуальным предпринимателем необходимо для достижения целей и задач проведения проверки;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даты начала и окончания проведения проверки;</a:t>
            </a:r>
          </a:p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Инспекцией обеспечивается строгое соблюдение требований к форме и содержанию приказа о проведении проверки. </a:t>
            </a:r>
          </a:p>
          <a:p>
            <a:pPr marL="0" indent="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 Исчисление и соблюдение сроков проведения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 1 статьи 13 Федерального закона № 294-ФЗ предусмотрено, что срок проведения документарной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проверки не превышает двадцать рабочих дней.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превышений сроков проведения проверок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полугодии 2021 года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выявлено.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265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8099"/>
            <a:ext cx="8229600" cy="603650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 Соблюдение прав юридических лиц и индивидуальных предпринимателей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проведении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</a:p>
          <a:p>
            <a:pPr marL="0" indent="0"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инспекцией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полугодии 2021 года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 соблюдались права руководителя, иного должностного лица или уполномоченного представителя подконтрольного субъекта, установленные статьей 21 Федерального закона № 294-ФЗ, а именно: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непосредственно присутствовать при проведении проверки, давать объяснения по вопросам, относящимся к предмету проверки;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получать от органа государственного контроля (надзора), их должностных лиц информацию, которая относится к предмету проверки и предоставление которой предусмотрено Федеральным законом № 294-ФЗ;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знакомиться с документами и (или) информацией, полученными органами государственного контроля (надзора), органами муниципального контроля в рамках межведомственного информационного взаимодействия от иных государственных органов, органов местного самоуправления либо подведомственных государственным органам или органам местного самоуправления организаций, в распоряжении которых находятся эти документы и (или) информация;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представлять документы и (или) информацию, запрашиваемые в рамках межведомственного информационного взаимодействия, в орган государственного контроля (надзора), орган муниципального контроля по собственной инициативе;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знакомиться с результатами проверки и указывать в акте проверки о своем ознакомлении с результатами проверки, согласии или несогласии с ними, а также с отдельными действиями должностных лиц органа государственного контроля (надзора), органа муниципального контроля;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 обжаловать действия (бездействие) должностных лиц органа государственного контроля (надзора), органа муниципального контроля, повлекшие за собой нарушение прав юридического лица, индивидуального предпринимателя при проведении проверки, в административном и (или) судебном порядке в соответствии с законодательством Российской Федерации;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 привлекать Уполномоченного при Президенте Российской Федерации по защите прав предпринимателей либо уполномоченного по защите прав предпринимателей в субъекте Российской Федерации к участию в проверке.</a:t>
            </a:r>
          </a:p>
        </p:txBody>
      </p:sp>
    </p:spTree>
    <p:extLst>
      <p:ext uri="{BB962C8B-B14F-4D97-AF65-F5344CB8AC3E}">
        <p14:creationId xmlns:p14="http://schemas.microsoft.com/office/powerpoint/2010/main" val="24972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841542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обжалования в судебном порядке постановлений инспекции о привлечении к административной ответственности поднадзорных субъектов приведены в таблице № 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439486"/>
              </p:ext>
            </p:extLst>
          </p:nvPr>
        </p:nvGraphicFramePr>
        <p:xfrm>
          <a:off x="251520" y="1052737"/>
          <a:ext cx="8712968" cy="5623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9617"/>
                <a:gridCol w="1809677"/>
                <a:gridCol w="1369770"/>
                <a:gridCol w="1119524"/>
                <a:gridCol w="3734380"/>
              </a:tblGrid>
              <a:tr h="4140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юридического лица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Реквизиты постановления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обжалования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обжалования /№ дела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</a:tr>
              <a:tr h="828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МУП «УЗПТС»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34 от 28.01.2021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постановление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Отказать в признании незаконным решения (постановления) о привлечении к административной ответственности (дело  № А45-3303/2021).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</a:tr>
              <a:tr h="1656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«Региональная строительная компания»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5 от 14.01.2021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незаконным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отменить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Изменить постановление инспекции от 14.01.2021 №5 о привлечении общества к административной ответственности, предусмотренной частью 1 статьи 9.4 Кодекса Российской Федерации об административных правонарушениях, снизить размер административного штрафа с 100 000 рублей до 50 000 рублей (дело № А45-1705/2021).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</a:tr>
              <a:tr h="1227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«Региональная строительная компания»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6 от 14.01.2021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незаконным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отменить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незаконным и отменить постановление № 6 по делу об административном правонарушении в области строительства от 14.01.2021 (дело № А45-1700/2021).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</a:tr>
              <a:tr h="14906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СК «Градопроект»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37 от 28.01.2021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Арбитражного суда Новосибирской области от 22.04.2021 по делу № А45- 2997/2021 оставить без изменения, апелляционную жалобу общества с ограниченной ответственностью Строительная компания «ГРАДОПРОЕКТ» - без удовлетворения (дело № А45-2997/2021)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41" marR="440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1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903814"/>
              </p:ext>
            </p:extLst>
          </p:nvPr>
        </p:nvGraphicFramePr>
        <p:xfrm>
          <a:off x="179512" y="260648"/>
          <a:ext cx="8784977" cy="6372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234"/>
                <a:gridCol w="1824632"/>
                <a:gridCol w="1381091"/>
                <a:gridCol w="1128777"/>
                <a:gridCol w="3765243"/>
              </a:tblGrid>
              <a:tr h="1512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Главновосибирскстрой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-СП»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72 от 18.02.2021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незаконным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отменить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Отказать в признании незаконным решения (постановления) о привлечении к административной ответственности решение дело № А45-5254/2021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</a:tr>
              <a:tr h="1982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ПКФ «Агросервис»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435 от 19.11.2020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незаконным и отменить постановление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от 26.02.2021 Арбитражного суда Новосибирской области по делу № А45- 32827/2020 оставить без изменения, апелляционную жалобу общества с ограниченной ответственностью производственно-коммерческая фирма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Агросервис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- без удовлетворения (дело № А45-32827/2020)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</a:tr>
              <a:tr h="1438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«Инвесттэк»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465 от 26.11.2020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правонарушение малозначительным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Изменить постановление по делу об административном правонарушении                     от 26.11.2020 № 465 заменив назначенный административный штраф в размере 500 000 на предупреждение (дело № А45-33467/2020)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</a:tr>
              <a:tr h="1438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«СМУ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14»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406 от 03.11.2020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Отменить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изменить в части размера назначенного наказания в виде административного штрафа по ч.1 ст.9.5 КоАП РФ, снизив размер административного штрафа с 500 000 рублей до 250 000 рублей (дело № А45-31018/2020).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56" marR="4935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8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5954</TotalTime>
  <Words>2130</Words>
  <Application>Microsoft Office PowerPoint</Application>
  <PresentationFormat>Экран (4:3)</PresentationFormat>
  <Paragraphs>545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Презентация PowerPoint</vt:lpstr>
      <vt:lpstr>Презентация PowerPoint</vt:lpstr>
      <vt:lpstr>Презентация PowerPoint</vt:lpstr>
      <vt:lpstr>Раздел II. Правоприменительная практика при осуществлении регионального государственного строительного надзора Новосибирской области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обжалований предписаний инспекции в судебном порядке в 1 полугодии  2021 года приведены в таблице № 2  </vt:lpstr>
      <vt:lpstr>Результаты рассмотрений жалоб вышестоящим должностным лицом инспекции в 2021 году приведены в таблице № 3</vt:lpstr>
      <vt:lpstr>Презентация PowerPoint</vt:lpstr>
      <vt:lpstr>Презентация PowerPoint</vt:lpstr>
      <vt:lpstr>Презентация PowerPoint</vt:lpstr>
      <vt:lpstr>2.5. Оформление результатов проверки и принятия мер по ее результатам</vt:lpstr>
      <vt:lpstr> 2.6. Работа с заявлениями и обращениями граждан, содержащими сведения о нарушении обязательных требований, причинении вреда или угрозе причинения вреда охраняемым законом ценностям</vt:lpstr>
      <vt:lpstr>2.7. Привлечение юридических лиц, их должностных лиц, индивидуальных предпринимателей к административной ответственности за административные правонарушения, выявленные при осуществлении регионального государственного строительного надзора </vt:lpstr>
      <vt:lpstr>Результат рассмотрения дел об административных правонарушениях, рассмотренных инспекцией по состоянию на 01.07.2021  приведен в таблице № 5:</vt:lpstr>
      <vt:lpstr>Результат рассмотрения судами дел об административных правонарушениях, направленных инспекцией по состоянию на 01.07.2021 приведен в таблице № 6:</vt:lpstr>
      <vt:lpstr>Презентация PowerPoint</vt:lpstr>
      <vt:lpstr>Информация об административных штрафах, наложенных в 1 полугодии 2021 года по статусу нарушителей указана в таблице № 7: </vt:lpstr>
      <vt:lpstr>2.8. Оценка тяжести нарушений обязательных требований и выбор ответственности, к которой привлекается виновное лицо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Белокопытова Наталья Михайловна</cp:lastModifiedBy>
  <cp:revision>170</cp:revision>
  <cp:lastPrinted>2020-03-23T02:48:47Z</cp:lastPrinted>
  <dcterms:created xsi:type="dcterms:W3CDTF">2020-03-09T08:11:32Z</dcterms:created>
  <dcterms:modified xsi:type="dcterms:W3CDTF">2021-08-18T08:10:17Z</dcterms:modified>
</cp:coreProperties>
</file>