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89" r:id="rId2"/>
    <p:sldId id="273" r:id="rId3"/>
    <p:sldId id="291" r:id="rId4"/>
    <p:sldId id="292" r:id="rId5"/>
    <p:sldId id="297" r:id="rId6"/>
    <p:sldId id="294" r:id="rId7"/>
    <p:sldId id="295" r:id="rId8"/>
    <p:sldId id="296" r:id="rId9"/>
    <p:sldId id="298" r:id="rId10"/>
    <p:sldId id="299" r:id="rId11"/>
    <p:sldId id="300" r:id="rId12"/>
    <p:sldId id="301" r:id="rId13"/>
    <p:sldId id="286" r:id="rId14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2" autoAdjust="0"/>
    <p:restoredTop sz="94660"/>
  </p:normalViewPr>
  <p:slideViewPr>
    <p:cSldViewPr>
      <p:cViewPr varScale="1">
        <p:scale>
          <a:sx n="156" d="100"/>
          <a:sy n="156" d="100"/>
        </p:scale>
        <p:origin x="-36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94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4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3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3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7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6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3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7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0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90B640-2E86-4B8D-8406-86A147F9038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28.09.2021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1DD194-2A08-4D86-A5C7-63797DA75DF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909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466CFF26B2118D1396B01D750C1B0C3A98D2CEC01770D7B5DF735527D957D8B8083EE8EC204F5F0F4CD5C17281156A605CEDDC19DDC6EBAkERCC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hyperlink" Target="consultantplus://offline/ref=4466CFF26B2118D1396B01D750C1B0C3A98D23E10D700D7B5DF735527D957D8B8083EE8CC405F0F8A8974C13614653BA0DD9C3CA83DCk6RFC" TargetMode="External"/><Relationship Id="rId5" Type="http://schemas.openxmlformats.org/officeDocument/2006/relationships/hyperlink" Target="consultantplus://offline/ref=4466CFF26B2118D1396B01D750C1B0C3A98D23E10D700D7B5DF735527D957D8B8083EE8DCB05F3F8A8974C13614653BA0DD9C3CA83DCk6RFC" TargetMode="External"/><Relationship Id="rId4" Type="http://schemas.openxmlformats.org/officeDocument/2006/relationships/hyperlink" Target="consultantplus://offline/ref=4466CFF26B2118D1396B01D750C1B0C3A98D2CEC01770D7B5DF735527D957D8B8083EE8EC204F5F0F5CD5C17281156A605CEDDC19DDC6EBAkERCC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43558"/>
            <a:ext cx="8640960" cy="2448272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</a:rPr>
              <a:t>Новые правила осуществления регионального государственного строительного надзора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ru-RU" sz="2800" b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723878"/>
            <a:ext cx="8496944" cy="1224136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КИСЕЛЕВА ЕКАТЕРИНА ЕВГЕНЬЕВНА</a:t>
            </a:r>
          </a:p>
          <a:p>
            <a:pPr algn="l">
              <a:spcBef>
                <a:spcPts val="0"/>
              </a:spcBef>
            </a:pPr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нормативно-технического отдела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lnSpc>
                <a:spcPct val="125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Статья 71. Рейдовый осмотр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Под рейдовым осмотром в целях настоящего Федерального закона понимается контрольное (надзорное) мероприятие, проводимое в целях оценки соблюдения обязательных требований по использованию (эксплуатации) производственных объектов, которыми владеют, пользуются или управляют несколько лиц, находящиеся на территории, на которой расположено несколько контролируемых лиц.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2. Рейдовый осмотр проводится в отношении любого числа контролируемых лиц, осуществляющих владение, пользование или управление производственным объектом.</a:t>
            </a:r>
          </a:p>
        </p:txBody>
      </p:sp>
    </p:spTree>
    <p:extLst>
      <p:ext uri="{BB962C8B-B14F-4D97-AF65-F5344CB8AC3E}">
        <p14:creationId xmlns:p14="http://schemas.microsoft.com/office/powerpoint/2010/main" val="78906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Виды контрольных (надзорных)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действий: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а) осмотр;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б) досмотр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в) опрос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письменных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объяснений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д) истребование документов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отбор проб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(образцов)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инструментальное обследование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испытание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эксперимент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43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 16 статьи 54 Градостроительного кодекса РФ </a:t>
            </a:r>
          </a:p>
          <a:p>
            <a:pPr marL="0" indent="0" algn="just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завершения строительства, реконструкции объекта капитального строительства органом государственного строительного надзора проводится выездная проверка по основаниям, предусмотренным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пунктом 5 или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6 части 1 статьи 57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от 31 июля 2020 года N 248-ФЗ "О государственном контроле (надзоре) и муниципальном контроле в Российской Федерации", по результатам которой оцениваются выполненные работы и принимается решение о выдаче заключения о соответствии построенного, реконструированного объекта капитального строительства указанным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в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пункте 1 части 5 статьи 49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настоящего Кодекса требованиям проектной документации (в том числе с учетом изменений, внесенных в рабочую документацию и являющихся в соответствии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частью 1.3 статьи 52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настоящего Кодекса частью такой проектной документации) и (или) информационной модели (в случае, если формирование и ведение информационной модели являются обязательными в соответствии с требованиями настоящего Кодекса) либо об отказе в выдаче такого заключения.</a:t>
            </a:r>
          </a:p>
          <a:p>
            <a:pPr marL="0" indent="0" algn="just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17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23663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600400"/>
          </a:xfrm>
        </p:spPr>
        <p:txBody>
          <a:bodyPr>
            <a:normAutofit/>
          </a:bodyPr>
          <a:lstStyle/>
          <a:p>
            <a:pPr marL="0" indent="450000" algn="just">
              <a:buNone/>
            </a:pPr>
            <a:endParaRPr lang="ru-RU" sz="1400" dirty="0" smtClean="0"/>
          </a:p>
          <a:p>
            <a:pPr marL="0" indent="450000" algn="just">
              <a:buNone/>
            </a:pPr>
            <a:endParaRPr lang="ru-RU" sz="1400" dirty="0" smtClean="0"/>
          </a:p>
          <a:p>
            <a:pPr marL="0" indent="450000" algn="just">
              <a:buNone/>
            </a:pPr>
            <a:endParaRPr lang="ru-RU" sz="1400" dirty="0"/>
          </a:p>
          <a:p>
            <a:pPr marL="0" indent="0" algn="ctr">
              <a:buNone/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31.07.2020 № 248-ФЗ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О государственном контроле (надзоре) и муниципальном контроле в Российской Федерации». </a:t>
            </a:r>
          </a:p>
        </p:txBody>
      </p:sp>
    </p:spTree>
    <p:extLst>
      <p:ext uri="{BB962C8B-B14F-4D97-AF65-F5344CB8AC3E}">
        <p14:creationId xmlns:p14="http://schemas.microsoft.com/office/powerpoint/2010/main" val="3635791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217"/>
    </mc:Choice>
    <mc:Fallback xmlns="">
      <p:transition spd="slow" advTm="52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843558"/>
            <a:ext cx="8229600" cy="41159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8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Стимулирование добросовестного соблюдения обязательных требований</a:t>
            </a:r>
          </a:p>
          <a:p>
            <a:pPr marL="0" indent="0" algn="just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 При осуществлении государственного контроля (надзора), муниципального контроля проведение профилактических мероприятий, направленных на снижение риска причинения вреда (ущерба), является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приоритетным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по отношению к проведению контрольных (надзорных) мероприятий.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46502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217"/>
    </mc:Choice>
    <mc:Fallback xmlns="">
      <p:transition spd="slow" advTm="521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2788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осуществлении регионального государственного строительного надзора могут проводиться следующие профилактические мероприятия: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а) информирование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б) обобщение правоприменительной практики;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в) объявление предостережения;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г) консультирование;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д) профилактический визит.</a:t>
            </a:r>
          </a:p>
        </p:txBody>
      </p:sp>
    </p:spTree>
    <p:extLst>
      <p:ext uri="{BB962C8B-B14F-4D97-AF65-F5344CB8AC3E}">
        <p14:creationId xmlns:p14="http://schemas.microsoft.com/office/powerpoint/2010/main" val="39151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217"/>
    </mc:Choice>
    <mc:Fallback xmlns="">
      <p:transition spd="slow" advTm="521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Статья 49. Объявление предостережения</a:t>
            </a:r>
          </a:p>
          <a:p>
            <a:pPr marL="0" indent="0" algn="just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 В случае наличия у контрольного (надзорного) органа сведений о готовящихся нарушениях обязательных требований или признаках нарушений обязательных требований и (или) в случае отсутствия подтвержденных данных о том, что нарушение обязательных требований причинило вред (ущерб) охраняемым законом ценностям либо создало угрозу причинения вреда (ущерба) охраняемым законом ценностям, контрольный (надзорный) орган объявляет контролируемому лицу предостережение о недопустимости нарушения обязательных требований и предлагает принять меры по обеспечению соблюдения обязательных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3168688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217"/>
    </mc:Choice>
    <mc:Fallback xmlns="">
      <p:transition spd="slow" advTm="521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endParaRPr lang="ru-RU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52. Профилактический визит</a:t>
            </a:r>
          </a:p>
          <a:p>
            <a:pPr marL="0" indent="0">
              <a:lnSpc>
                <a:spcPct val="150000"/>
              </a:lnSpc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1. Профилактический визит проводится инспектором в форме профилактической беседы по месту осуществления деятельности контролируемого лица либо путем использования видео-конференц-связи. В ходе профилактического визита контролируемое лицо информируется об обязательных требованиях, предъявляемых к его деятельности либо к принадлежащим ему объектам контроля, их соответствии критериям риска, основаниях и о рекомендуемых способах снижения категории риска, а также о видах, содержании и об интенсивности контрольных (надзорных) мероприятий, проводимых в отношении объекта контроля исходя из его отнесения к соответствующей категории риска.</a:t>
            </a:r>
          </a:p>
        </p:txBody>
      </p:sp>
    </p:spTree>
    <p:extLst>
      <p:ext uri="{BB962C8B-B14F-4D97-AF65-F5344CB8AC3E}">
        <p14:creationId xmlns:p14="http://schemas.microsoft.com/office/powerpoint/2010/main" val="1908882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buNone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 14 статьи 54 Градостроительного кодекса РФ</a:t>
            </a:r>
            <a:endParaRPr lang="ru-RU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14. Программа проверок формируется органом государственного строительного надзора не позднее чем через десять рабочих дней после поступления извещения о начале работ по строительству, реконструкции объекта капитального строительства, направленного в соответствии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с частью 5 статьи 52 настоящего кодекса на 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весь срок строительства, реконструкции и должна содержать перечень контрольных (надзорных) мероприятий, в отношении каждого из которых указывается следующая информация: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) вид контрольного (надзорного) мероприятия и его предмет;</a:t>
            </a:r>
          </a:p>
          <a:p>
            <a:pPr marL="0" indent="0" algn="just"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2) событие, наступление которого является основанием для проведения контрольного (надзорного) мероприятия, срок (не более десяти рабочих дней после поступления информации о наступлении события), в течение которого органом государственного строительного надзора должно быть начато контрольное (надзорное) мероприятие, срок проведения контрольного (надзорного) мероприятия;</a:t>
            </a:r>
          </a:p>
          <a:p>
            <a:pPr marL="0" indent="0" algn="just"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3) перечень документов, представление которых необходимо для оценки соблюдения обязательных требований при проведении контрольного (надзорного) мероприятия;</a:t>
            </a:r>
          </a:p>
          <a:p>
            <a:pPr marL="0" indent="0" algn="just"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4) иные сведения, если это предусмотрено положением о федеральном государственном строительном надзоре, общими требованиями к организации и осуществлению регионального государственного строительного надзора.</a:t>
            </a:r>
          </a:p>
          <a:p>
            <a:pPr marL="0" indent="0" algn="just"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28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Из проекта Общих требований: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Положением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 региональном государственном строительном надзоре могут быть предусмотрены следующие надзорные мероприятия: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а) инспекционный визит;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б) рейдовый осмотр;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в) документарная проверка;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г) выездная проверка;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д) выборочный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1169217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83518"/>
            <a:ext cx="8229600" cy="4259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Статья 70. Инспекционный визит</a:t>
            </a:r>
          </a:p>
          <a:p>
            <a:pPr marL="0" indent="0" algn="just"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5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 Под инспекционным визитом в целях настоящего Федерального закона понимается контрольное (надзорное) мероприятие, проводимое путем взаимодействия с конкретным контролируемым лицом и (или) владельцем (пользователем) производственного объекта.</a:t>
            </a:r>
          </a:p>
          <a:p>
            <a:pPr marL="0" indent="0" algn="just">
              <a:lnSpc>
                <a:spcPct val="125000"/>
              </a:lnSpc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2. Инспекционный визит проводится по месту нахождения (осуществления деятельности) контролируемого лица (его филиалов, представительств, обособленных структурных подразделений) либо объекта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622209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823</Words>
  <Application>Microsoft Office PowerPoint</Application>
  <PresentationFormat>Экран (16:9)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   Новые правила осуществления регионального государственного строительного надзора.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АГНОиПНО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Наталья Михайловна</dc:creator>
  <cp:lastModifiedBy>Киселева Екатерина Евгеньевна</cp:lastModifiedBy>
  <cp:revision>182</cp:revision>
  <cp:lastPrinted>2020-06-26T07:09:24Z</cp:lastPrinted>
  <dcterms:created xsi:type="dcterms:W3CDTF">2020-06-19T01:33:03Z</dcterms:created>
  <dcterms:modified xsi:type="dcterms:W3CDTF">2021-09-28T02:21:11Z</dcterms:modified>
</cp:coreProperties>
</file>