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theme/themeOverride7.xml" ContentType="application/vnd.openxmlformats-officedocument.themeOverride+xml"/>
  <Override PartName="/ppt/theme/themeOverride8.xml" ContentType="application/vnd.openxmlformats-officedocument.themeOverride+xml"/>
  <Override PartName="/ppt/theme/themeOverride9.xml" ContentType="application/vnd.openxmlformats-officedocument.themeOverride+xml"/>
  <Override PartName="/ppt/theme/themeOverride10.xml" ContentType="application/vnd.openxmlformats-officedocument.themeOverride+xml"/>
  <Override PartName="/ppt/theme/themeOverride11.xml" ContentType="application/vnd.openxmlformats-officedocument.themeOverride+xml"/>
  <Override PartName="/ppt/theme/themeOverride1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80" r:id="rId1"/>
  </p:sldMasterIdLst>
  <p:sldIdLst>
    <p:sldId id="289" r:id="rId2"/>
    <p:sldId id="273" r:id="rId3"/>
    <p:sldId id="291" r:id="rId4"/>
    <p:sldId id="292" r:id="rId5"/>
    <p:sldId id="297" r:id="rId6"/>
    <p:sldId id="294" r:id="rId7"/>
    <p:sldId id="295" r:id="rId8"/>
    <p:sldId id="296" r:id="rId9"/>
    <p:sldId id="298" r:id="rId10"/>
    <p:sldId id="299" r:id="rId11"/>
    <p:sldId id="300" r:id="rId12"/>
    <p:sldId id="301" r:id="rId13"/>
    <p:sldId id="286" r:id="rId14"/>
  </p:sldIdLst>
  <p:sldSz cx="9144000" cy="5143500" type="screen16x9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452" autoAdjust="0"/>
    <p:restoredTop sz="94660"/>
  </p:normalViewPr>
  <p:slideViewPr>
    <p:cSldViewPr>
      <p:cViewPr varScale="1">
        <p:scale>
          <a:sx n="156" d="100"/>
          <a:sy n="156" d="100"/>
        </p:scale>
        <p:origin x="-360" y="-9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028700"/>
            <a:ext cx="7851648" cy="13716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2421402"/>
            <a:ext cx="7854696" cy="131445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0B640-2E86-4B8D-8406-86A147F90380}" type="datetimeFigureOut">
              <a:rPr lang="ru-RU" smtClean="0">
                <a:solidFill>
                  <a:srgbClr val="DBF5F9">
                    <a:shade val="90000"/>
                  </a:srgbClr>
                </a:solidFill>
              </a:rPr>
              <a:pPr/>
              <a:t>28.09.2021</a:t>
            </a:fld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DD194-2A08-4D86-A5C7-63797DA75DFF}" type="slidenum">
              <a:rPr lang="ru-RU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479459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0B640-2E86-4B8D-8406-86A147F90380}" type="datetimeFigureOut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28.09.2021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DD194-2A08-4D86-A5C7-63797DA75DFF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31432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85801"/>
            <a:ext cx="2057400" cy="3908822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85801"/>
            <a:ext cx="6019800" cy="3908822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0B640-2E86-4B8D-8406-86A147F90380}" type="datetimeFigureOut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28.09.2021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DD194-2A08-4D86-A5C7-63797DA75DFF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17395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0B640-2E86-4B8D-8406-86A147F90380}" type="datetimeFigureOut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28.09.2021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DD194-2A08-4D86-A5C7-63797DA75DFF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70324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0B640-2E86-4B8D-8406-86A147F90380}" type="datetimeFigureOut">
              <a:rPr lang="ru-RU" smtClean="0">
                <a:solidFill>
                  <a:srgbClr val="DBF5F9">
                    <a:shade val="90000"/>
                  </a:srgbClr>
                </a:solidFill>
              </a:rPr>
              <a:pPr/>
              <a:t>28.09.2021</a:t>
            </a:fld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DD194-2A08-4D86-A5C7-63797DA75DFF}" type="slidenum">
              <a:rPr lang="ru-RU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76719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40064"/>
            <a:ext cx="4038600" cy="332613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0064"/>
            <a:ext cx="4038600" cy="332613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0B640-2E86-4B8D-8406-86A147F90380}" type="datetimeFigureOut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28.09.2021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DD194-2A08-4D86-A5C7-63797DA75DFF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14663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1436"/>
            <a:ext cx="4040188" cy="494514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1394818"/>
            <a:ext cx="4041775" cy="491132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885950"/>
            <a:ext cx="4040188" cy="288429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85950"/>
            <a:ext cx="4041775" cy="288429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0B640-2E86-4B8D-8406-86A147F90380}" type="datetimeFigureOut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28.09.2021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DD194-2A08-4D86-A5C7-63797DA75DFF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64260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305800" cy="85725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0B640-2E86-4B8D-8406-86A147F90380}" type="datetimeFigureOut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28.09.2021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DD194-2A08-4D86-A5C7-63797DA75DFF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3850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0B640-2E86-4B8D-8406-86A147F90380}" type="datetimeFigureOut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28.09.2021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DD194-2A08-4D86-A5C7-63797DA75DFF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4384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5764"/>
            <a:ext cx="2743200" cy="871538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257300"/>
            <a:ext cx="2743200" cy="3429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257300"/>
            <a:ext cx="5111750" cy="3429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0B640-2E86-4B8D-8406-86A147F90380}" type="datetimeFigureOut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28.09.2021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DD194-2A08-4D86-A5C7-63797DA75DFF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57020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831058"/>
            <a:ext cx="5257800" cy="30861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4019827"/>
            <a:ext cx="155448" cy="116586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882747"/>
            <a:ext cx="2212848" cy="1186966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121589"/>
            <a:ext cx="2209800" cy="163449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0B640-2E86-4B8D-8406-86A147F90380}" type="datetimeFigureOut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28.09.2021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4767263"/>
            <a:ext cx="609600" cy="273844"/>
          </a:xfrm>
        </p:spPr>
        <p:txBody>
          <a:bodyPr/>
          <a:lstStyle/>
          <a:p>
            <a:fld id="{571DD194-2A08-4D86-A5C7-63797DA75DFF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899638"/>
            <a:ext cx="4617720" cy="294894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4362450"/>
            <a:ext cx="9163050" cy="7810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4664869"/>
            <a:ext cx="4762500" cy="47863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6408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5358"/>
            <a:ext cx="9163050" cy="7810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5358"/>
            <a:ext cx="4762500" cy="47863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590B640-2E86-4B8D-8406-86A147F90380}" type="datetimeFigureOut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28.09.2021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4767263"/>
            <a:ext cx="33528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4767263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71DD194-2A08-4D86-A5C7-63797DA75DFF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151806"/>
            <a:ext cx="9180548" cy="486918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190968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81" r:id="rId1"/>
    <p:sldLayoutId id="2147484082" r:id="rId2"/>
    <p:sldLayoutId id="2147484083" r:id="rId3"/>
    <p:sldLayoutId id="2147484084" r:id="rId4"/>
    <p:sldLayoutId id="2147484085" r:id="rId5"/>
    <p:sldLayoutId id="2147484086" r:id="rId6"/>
    <p:sldLayoutId id="2147484087" r:id="rId7"/>
    <p:sldLayoutId id="2147484088" r:id="rId8"/>
    <p:sldLayoutId id="2147484089" r:id="rId9"/>
    <p:sldLayoutId id="2147484090" r:id="rId10"/>
    <p:sldLayoutId id="214748409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4466CFF26B2118D1396B01D750C1B0C3A98D2CEC01770D7B5DF735527D957D8B8083EE8EC204F5F0F4CD5C17281156A605CEDDC19DDC6EBAkERCC" TargetMode="Externa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1.xml"/><Relationship Id="rId6" Type="http://schemas.openxmlformats.org/officeDocument/2006/relationships/hyperlink" Target="consultantplus://offline/ref=4466CFF26B2118D1396B01D750C1B0C3A98D23E10D700D7B5DF735527D957D8B8083EE8CC405F0F8A8974C13614653BA0DD9C3CA83DCk6RFC" TargetMode="External"/><Relationship Id="rId5" Type="http://schemas.openxmlformats.org/officeDocument/2006/relationships/hyperlink" Target="consultantplus://offline/ref=4466CFF26B2118D1396B01D750C1B0C3A98D23E10D700D7B5DF735527D957D8B8083EE8DCB05F3F8A8974C13614653BA0DD9C3CA83DCk6RFC" TargetMode="External"/><Relationship Id="rId4" Type="http://schemas.openxmlformats.org/officeDocument/2006/relationships/hyperlink" Target="consultantplus://offline/ref=4466CFF26B2118D1396B01D750C1B0C3A98D2CEC01770D7B5DF735527D957D8B8083EE8EC204F5F0F5CD5C17281156A605CEDDC19DDC6EBAkERCC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843558"/>
            <a:ext cx="8640960" cy="2448272"/>
          </a:xfrm>
        </p:spPr>
        <p:txBody>
          <a:bodyPr>
            <a:noAutofit/>
          </a:bodyPr>
          <a:lstStyle/>
          <a:p>
            <a:pPr algn="ctr"/>
            <a:r>
              <a:rPr lang="ru-RU" sz="2800" b="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/>
            </a:r>
            <a:br>
              <a:rPr lang="ru-RU" sz="2800" b="0" dirty="0" smtClean="0">
                <a:solidFill>
                  <a:schemeClr val="tx1"/>
                </a:solidFill>
                <a:latin typeface="Times New Roman" panose="02020603050405020304" pitchFamily="18" charset="0"/>
              </a:rPr>
            </a:br>
            <a:r>
              <a:rPr lang="ru-RU" sz="2800" b="0" dirty="0">
                <a:solidFill>
                  <a:schemeClr val="tx1"/>
                </a:solidFill>
                <a:latin typeface="Times New Roman" panose="02020603050405020304" pitchFamily="18" charset="0"/>
              </a:rPr>
              <a:t/>
            </a:r>
            <a:br>
              <a:rPr lang="ru-RU" sz="2800" b="0" dirty="0">
                <a:solidFill>
                  <a:schemeClr val="tx1"/>
                </a:solidFill>
                <a:latin typeface="Times New Roman" panose="02020603050405020304" pitchFamily="18" charset="0"/>
              </a:rPr>
            </a:br>
            <a:r>
              <a:rPr lang="ru-RU" sz="2800" b="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/>
            </a:r>
            <a:br>
              <a:rPr lang="ru-RU" sz="2800" b="0" dirty="0" smtClean="0">
                <a:solidFill>
                  <a:schemeClr val="tx1"/>
                </a:solidFill>
                <a:latin typeface="Times New Roman" panose="02020603050405020304" pitchFamily="18" charset="0"/>
              </a:rPr>
            </a:br>
            <a:r>
              <a:rPr lang="ru-RU" sz="2800" b="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/>
            </a:r>
            <a:br>
              <a:rPr lang="ru-RU" sz="2800" b="0" dirty="0" smtClean="0">
                <a:solidFill>
                  <a:schemeClr val="tx1"/>
                </a:solidFill>
                <a:latin typeface="Times New Roman" panose="02020603050405020304" pitchFamily="18" charset="0"/>
              </a:rPr>
            </a:br>
            <a:r>
              <a:rPr lang="ru-RU" sz="2800" b="0" dirty="0">
                <a:solidFill>
                  <a:schemeClr val="tx1"/>
                </a:solidFill>
                <a:latin typeface="Times New Roman" panose="02020603050405020304" pitchFamily="18" charset="0"/>
              </a:rPr>
              <a:t/>
            </a:r>
            <a:br>
              <a:rPr lang="ru-RU" sz="2800" b="0" dirty="0">
                <a:solidFill>
                  <a:schemeClr val="tx1"/>
                </a:solidFill>
                <a:latin typeface="Times New Roman" panose="02020603050405020304" pitchFamily="18" charset="0"/>
              </a:rPr>
            </a:br>
            <a:r>
              <a:rPr lang="ru-RU" sz="3200" dirty="0">
                <a:solidFill>
                  <a:schemeClr val="tx1"/>
                </a:solidFill>
                <a:effectLst/>
              </a:rPr>
              <a:t>Новые правила осуществления регионального государственного строительного надзора</a:t>
            </a:r>
            <a:r>
              <a:rPr lang="ru-RU" sz="2800" dirty="0" smtClean="0">
                <a:solidFill>
                  <a:schemeClr val="tx1"/>
                </a:solidFill>
                <a:effectLst/>
              </a:rPr>
              <a:t>.</a:t>
            </a:r>
            <a:r>
              <a:rPr lang="ru-RU" sz="2800" dirty="0">
                <a:solidFill>
                  <a:schemeClr val="tx1"/>
                </a:solidFill>
                <a:effectLst/>
              </a:rPr>
              <a:t/>
            </a:r>
            <a:br>
              <a:rPr lang="ru-RU" sz="2800" dirty="0">
                <a:solidFill>
                  <a:schemeClr val="tx1"/>
                </a:solidFill>
                <a:effectLst/>
              </a:rPr>
            </a:br>
            <a:r>
              <a:rPr lang="ru-RU" sz="2800" b="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/>
            </a:r>
            <a:br>
              <a:rPr lang="ru-RU" sz="2800" b="0" dirty="0" smtClean="0">
                <a:solidFill>
                  <a:schemeClr val="tx1"/>
                </a:solidFill>
                <a:latin typeface="Times New Roman" panose="02020603050405020304" pitchFamily="18" charset="0"/>
              </a:rPr>
            </a:br>
            <a:endParaRPr lang="ru-RU" sz="2800" b="0" dirty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3723878"/>
            <a:ext cx="8496944" cy="1224136"/>
          </a:xfrm>
        </p:spPr>
        <p:txBody>
          <a:bodyPr>
            <a:noAutofit/>
          </a:bodyPr>
          <a:lstStyle/>
          <a:p>
            <a:pPr algn="l">
              <a:spcBef>
                <a:spcPts val="0"/>
              </a:spcBef>
              <a:spcAft>
                <a:spcPts val="600"/>
              </a:spcAft>
            </a:pPr>
            <a:r>
              <a:rPr lang="ru-RU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докладчик:</a:t>
            </a:r>
            <a:endParaRPr lang="ru-RU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spcBef>
                <a:spcPts val="0"/>
              </a:spcBef>
            </a:pPr>
            <a:r>
              <a:rPr lang="ru-RU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КИСЕЛЕВА ЕКАТЕРИНА ЕВГЕНЬЕВНА</a:t>
            </a:r>
          </a:p>
          <a:p>
            <a:pPr algn="l">
              <a:spcBef>
                <a:spcPts val="0"/>
              </a:spcBef>
            </a:pPr>
            <a:r>
              <a:rPr lang="ru-RU" sz="1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начальник нормативно-технического отдела</a:t>
            </a:r>
            <a:endParaRPr lang="ru-RU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0382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457200" y="483518"/>
            <a:ext cx="8229600" cy="425993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ru-RU" sz="1400" dirty="0" smtClean="0"/>
          </a:p>
          <a:p>
            <a:pPr marL="0" indent="0" algn="just">
              <a:lnSpc>
                <a:spcPct val="125000"/>
              </a:lnSpc>
              <a:buNone/>
            </a:pP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Статья 71. Рейдовый осмотр</a:t>
            </a:r>
          </a:p>
          <a:p>
            <a:pPr marL="0" indent="0" algn="just">
              <a:lnSpc>
                <a:spcPct val="125000"/>
              </a:lnSpc>
              <a:buNone/>
            </a:pPr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. Под рейдовым осмотром в целях настоящего Федерального закона понимается контрольное (надзорное) мероприятие, проводимое в целях оценки соблюдения обязательных требований по использованию (эксплуатации) производственных объектов, которыми владеют, пользуются или управляют несколько лиц, находящиеся на территории, на которой расположено несколько контролируемых лиц.</a:t>
            </a:r>
          </a:p>
          <a:p>
            <a:pPr marL="0" indent="0" algn="just">
              <a:lnSpc>
                <a:spcPct val="125000"/>
              </a:lnSpc>
              <a:buNone/>
            </a:pP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2. Рейдовый осмотр проводится в отношении любого числа контролируемых лиц, осуществляющих владение, пользование или управление производственным объектом.</a:t>
            </a:r>
          </a:p>
        </p:txBody>
      </p:sp>
    </p:spTree>
    <p:extLst>
      <p:ext uri="{BB962C8B-B14F-4D97-AF65-F5344CB8AC3E}">
        <p14:creationId xmlns:p14="http://schemas.microsoft.com/office/powerpoint/2010/main" val="7890654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457200" y="483518"/>
            <a:ext cx="8229600" cy="42599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Виды контрольных (надзорных) </a:t>
            </a:r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действий:</a:t>
            </a:r>
            <a:endParaRPr lang="ru-RU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ru-RU" sz="1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14000"/>
              </a:lnSpc>
              <a:buNone/>
            </a:pPr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а) осмотр;</a:t>
            </a:r>
          </a:p>
          <a:p>
            <a:pPr marL="0" indent="0">
              <a:lnSpc>
                <a:spcPct val="114000"/>
              </a:lnSpc>
              <a:buNone/>
            </a:pPr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б) досмотр</a:t>
            </a:r>
          </a:p>
          <a:p>
            <a:pPr marL="0" indent="0">
              <a:lnSpc>
                <a:spcPct val="114000"/>
              </a:lnSpc>
              <a:buNone/>
            </a:pPr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в) опрос</a:t>
            </a:r>
          </a:p>
          <a:p>
            <a:pPr marL="0" indent="0">
              <a:lnSpc>
                <a:spcPct val="114000"/>
              </a:lnSpc>
              <a:buNone/>
            </a:pPr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г)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получение письменных 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объяснений</a:t>
            </a:r>
          </a:p>
          <a:p>
            <a:pPr marL="0" indent="0">
              <a:lnSpc>
                <a:spcPct val="114000"/>
              </a:lnSpc>
              <a:buNone/>
            </a:pPr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д) истребование документов</a:t>
            </a:r>
          </a:p>
          <a:p>
            <a:pPr marL="0" indent="0">
              <a:lnSpc>
                <a:spcPct val="114000"/>
              </a:lnSpc>
              <a:buNone/>
            </a:pPr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е)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отбор проб 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(образцов)</a:t>
            </a:r>
          </a:p>
          <a:p>
            <a:pPr marL="0" indent="0">
              <a:lnSpc>
                <a:spcPct val="114000"/>
              </a:lnSpc>
              <a:buNone/>
            </a:pPr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ж)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инструментальное обследование</a:t>
            </a:r>
            <a:endParaRPr lang="ru-RU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14000"/>
              </a:lnSpc>
              <a:buNone/>
            </a:pPr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з)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испытание</a:t>
            </a:r>
            <a:endParaRPr lang="ru-RU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14000"/>
              </a:lnSpc>
              <a:buNone/>
            </a:pPr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и)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экспертиза</a:t>
            </a:r>
            <a:endParaRPr lang="ru-RU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14000"/>
              </a:lnSpc>
              <a:buNone/>
            </a:pPr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к)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эксперимент</a:t>
            </a:r>
            <a:endParaRPr lang="ru-RU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ru-RU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743622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457200" y="483518"/>
            <a:ext cx="8229600" cy="4259932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Часть 16 статьи 54 Градостроительного кодекса РФ </a:t>
            </a:r>
          </a:p>
          <a:p>
            <a:pPr marL="0" indent="0" algn="just">
              <a:buNone/>
            </a:pPr>
            <a:endParaRPr lang="ru-RU" sz="1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После 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завершения строительства, реконструкции объекта капитального строительства органом государственного строительного надзора проводится выездная проверка по основаниям, предусмотренным 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пунктом 5 или 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6 части 1 статьи 57 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Федерального закона от 31 июля 2020 года N 248-ФЗ "О государственном контроле (надзоре) и муниципальном контроле в Российской Федерации", по результатам которой оцениваются выполненные работы и принимается решение о выдаче заключения о соответствии построенного, реконструированного объекта капитального строительства указанным </a:t>
            </a:r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 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в 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пункте 1 части 5 статьи 49 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настоящего Кодекса требованиям проектной документации (в том числе с учетом изменений, внесенных в рабочую документацию и являющихся в соответствии </a:t>
            </a:r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с </a:t>
            </a:r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 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частью 1.3 статьи 52 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настоящего Кодекса частью такой проектной документации) и (или) информационной модели (в случае, если формирование и ведение информационной модели являются обязательными в соответствии с требованиями настоящего Кодекса) либо об отказе в выдаче такого заключения.</a:t>
            </a:r>
          </a:p>
          <a:p>
            <a:pPr marL="0" indent="0" algn="just">
              <a:buNone/>
            </a:pPr>
            <a:endParaRPr lang="ru-RU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461755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 algn="ctr">
              <a:buNone/>
            </a:pPr>
            <a:r>
              <a:rPr lang="ru-RU" b="1" dirty="0" smtClean="0"/>
              <a:t>СПАСИБО ЗА ВНИМАНИЕ!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12366326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467544" y="1347614"/>
            <a:ext cx="8229600" cy="3600400"/>
          </a:xfrm>
        </p:spPr>
        <p:txBody>
          <a:bodyPr>
            <a:normAutofit/>
          </a:bodyPr>
          <a:lstStyle/>
          <a:p>
            <a:pPr marL="0" indent="450000" algn="just">
              <a:buNone/>
            </a:pPr>
            <a:endParaRPr lang="ru-RU" sz="1400" dirty="0" smtClean="0"/>
          </a:p>
          <a:p>
            <a:pPr marL="0" indent="450000" algn="just">
              <a:buNone/>
            </a:pPr>
            <a:endParaRPr lang="ru-RU" sz="1400" dirty="0" smtClean="0"/>
          </a:p>
          <a:p>
            <a:pPr marL="0" indent="450000" algn="just">
              <a:buNone/>
            </a:pPr>
            <a:endParaRPr lang="ru-RU" sz="1400" dirty="0"/>
          </a:p>
          <a:p>
            <a:pPr marL="0" indent="0" algn="ctr">
              <a:buNone/>
            </a:pPr>
            <a:r>
              <a:rPr lang="ru-RU" sz="2200" b="1" dirty="0">
                <a:latin typeface="Arial" panose="020B0604020202020204" pitchFamily="34" charset="0"/>
                <a:cs typeface="Arial" panose="020B0604020202020204" pitchFamily="34" charset="0"/>
              </a:rPr>
              <a:t>Федеральный закон от 31.07.2020 № 248-ФЗ </a:t>
            </a:r>
            <a:r>
              <a:rPr lang="ru-RU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ru-RU" sz="2200" b="1" dirty="0">
                <a:latin typeface="Arial" panose="020B0604020202020204" pitchFamily="34" charset="0"/>
                <a:cs typeface="Arial" panose="020B0604020202020204" pitchFamily="34" charset="0"/>
              </a:rPr>
              <a:t>О государственном контроле (надзоре) и муниципальном контроле в Российской Федерации». </a:t>
            </a:r>
          </a:p>
        </p:txBody>
      </p:sp>
    </p:spTree>
    <p:extLst>
      <p:ext uri="{BB962C8B-B14F-4D97-AF65-F5344CB8AC3E}">
        <p14:creationId xmlns:p14="http://schemas.microsoft.com/office/powerpoint/2010/main" val="363579191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 advTm="5217"/>
    </mc:Choice>
    <mc:Fallback xmlns="">
      <p:transition spd="slow" advTm="5217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323528" y="843558"/>
            <a:ext cx="8229600" cy="411591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Статья 8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. Стимулирование добросовестного соблюдения обязательных требований</a:t>
            </a:r>
          </a:p>
          <a:p>
            <a:pPr marL="0" indent="0" algn="just">
              <a:buNone/>
            </a:pPr>
            <a:endParaRPr lang="ru-RU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1. При осуществлении государственного контроля (надзора), муниципального контроля проведение профилактических мероприятий, направленных на снижение риска причинения вреда (ущерба), является </a:t>
            </a:r>
            <a:r>
              <a:rPr lang="ru-RU" sz="1600" b="1" u="sng" dirty="0">
                <a:latin typeface="Arial" panose="020B0604020202020204" pitchFamily="34" charset="0"/>
                <a:cs typeface="Arial" panose="020B0604020202020204" pitchFamily="34" charset="0"/>
              </a:rPr>
              <a:t>приоритетным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 по отношению к проведению контрольных (надзорных) мероприятий.</a:t>
            </a:r>
          </a:p>
          <a:p>
            <a:pPr marL="0" indent="0" algn="just">
              <a:spcBef>
                <a:spcPts val="0"/>
              </a:spcBef>
              <a:buNone/>
            </a:pPr>
            <a:endParaRPr lang="ru-RU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457200" algn="just">
              <a:spcBef>
                <a:spcPts val="0"/>
              </a:spcBef>
              <a:buNone/>
            </a:pPr>
            <a:endParaRPr lang="ru-RU" sz="1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457200" algn="just">
              <a:spcBef>
                <a:spcPts val="0"/>
              </a:spcBef>
              <a:buNone/>
            </a:pPr>
            <a:endParaRPr lang="ru-RU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354650220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 advTm="5217"/>
    </mc:Choice>
    <mc:Fallback xmlns="">
      <p:transition spd="slow" advTm="5217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457200" y="915566"/>
            <a:ext cx="8229600" cy="3827884"/>
          </a:xfrm>
        </p:spPr>
        <p:txBody>
          <a:bodyPr>
            <a:normAutofit/>
          </a:bodyPr>
          <a:lstStyle/>
          <a:p>
            <a:pPr marL="0" indent="0" algn="just">
              <a:spcBef>
                <a:spcPts val="0"/>
              </a:spcBef>
              <a:spcAft>
                <a:spcPts val="1200"/>
              </a:spcAft>
              <a:buNone/>
            </a:pPr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При 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осуществлении регионального государственного строительного надзора могут проводиться следующие профилактические мероприятия:</a:t>
            </a:r>
          </a:p>
          <a:p>
            <a:pPr marL="0" indent="0" algn="just">
              <a:spcBef>
                <a:spcPts val="0"/>
              </a:spcBef>
              <a:spcAft>
                <a:spcPts val="1200"/>
              </a:spcAft>
              <a:buNone/>
            </a:pP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а) информирование</a:t>
            </a:r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ru-RU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spcBef>
                <a:spcPts val="0"/>
              </a:spcBef>
              <a:spcAft>
                <a:spcPts val="1200"/>
              </a:spcAft>
              <a:buNone/>
            </a:pP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б) обобщение правоприменительной практики;</a:t>
            </a:r>
          </a:p>
          <a:p>
            <a:pPr marL="0" indent="0" algn="just">
              <a:spcBef>
                <a:spcPts val="0"/>
              </a:spcBef>
              <a:spcAft>
                <a:spcPts val="1200"/>
              </a:spcAft>
              <a:buNone/>
            </a:pP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в) объявление предостережения;</a:t>
            </a:r>
          </a:p>
          <a:p>
            <a:pPr marL="0" indent="0" algn="just">
              <a:spcBef>
                <a:spcPts val="0"/>
              </a:spcBef>
              <a:spcAft>
                <a:spcPts val="1200"/>
              </a:spcAft>
              <a:buNone/>
            </a:pP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г) консультирование;</a:t>
            </a:r>
          </a:p>
          <a:p>
            <a:pPr marL="0" indent="0" algn="just">
              <a:spcBef>
                <a:spcPts val="0"/>
              </a:spcBef>
              <a:spcAft>
                <a:spcPts val="1200"/>
              </a:spcAft>
              <a:buNone/>
            </a:pP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д) профилактический визит.</a:t>
            </a:r>
          </a:p>
        </p:txBody>
      </p:sp>
    </p:spTree>
    <p:extLst>
      <p:ext uri="{BB962C8B-B14F-4D97-AF65-F5344CB8AC3E}">
        <p14:creationId xmlns:p14="http://schemas.microsoft.com/office/powerpoint/2010/main" val="3915111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 advTm="5217"/>
    </mc:Choice>
    <mc:Fallback xmlns="">
      <p:transition spd="slow" advTm="5217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457200" y="483518"/>
            <a:ext cx="8229600" cy="425993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Статья 49. Объявление предостережения</a:t>
            </a:r>
          </a:p>
          <a:p>
            <a:pPr marL="0" indent="0" algn="just">
              <a:buNone/>
            </a:pPr>
            <a:endParaRPr lang="ru-RU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1. В случае наличия у контрольного (надзорного) органа сведений о готовящихся нарушениях обязательных требований или признаках нарушений обязательных требований и (или) в случае отсутствия подтвержденных данных о том, что нарушение обязательных требований причинило вред (ущерб) охраняемым законом ценностям либо создало угрозу причинения вреда (ущерба) охраняемым законом ценностям, контрольный (надзорный) орган объявляет контролируемому лицу предостережение о недопустимости нарушения обязательных требований и предлагает принять меры по обеспечению соблюдения обязательных требований.</a:t>
            </a:r>
          </a:p>
        </p:txBody>
      </p:sp>
    </p:spTree>
    <p:extLst>
      <p:ext uri="{BB962C8B-B14F-4D97-AF65-F5344CB8AC3E}">
        <p14:creationId xmlns:p14="http://schemas.microsoft.com/office/powerpoint/2010/main" val="316868833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 advTm="5217"/>
    </mc:Choice>
    <mc:Fallback xmlns="">
      <p:transition spd="slow" advTm="5217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457200" y="483518"/>
            <a:ext cx="8229600" cy="4259932"/>
          </a:xfrm>
        </p:spPr>
        <p:txBody>
          <a:bodyPr>
            <a:normAutofit/>
          </a:bodyPr>
          <a:lstStyle/>
          <a:p>
            <a:pPr marL="0" indent="457200" algn="just">
              <a:buNone/>
            </a:pPr>
            <a:endParaRPr lang="ru-RU" sz="1600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ru-RU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Статья </a:t>
            </a:r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52. Профилактический визит</a:t>
            </a:r>
          </a:p>
          <a:p>
            <a:pPr marL="0" indent="0">
              <a:lnSpc>
                <a:spcPct val="150000"/>
              </a:lnSpc>
              <a:buNone/>
            </a:pPr>
            <a:endParaRPr lang="ru-RU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1. Профилактический визит проводится инспектором в форме профилактической беседы по месту осуществления деятельности контролируемого лица либо путем использования видео-конференц-связи. В ходе профилактического визита контролируемое лицо информируется об обязательных требованиях, предъявляемых к его деятельности либо к принадлежащим ему объектам контроля, их соответствии критериям риска, основаниях и о рекомендуемых способах снижения категории риска, а также о видах, содержании и об интенсивности контрольных (надзорных) мероприятий, проводимых в отношении объекта контроля исходя из его отнесения к соответствующей категории риска.</a:t>
            </a:r>
          </a:p>
        </p:txBody>
      </p:sp>
    </p:spTree>
    <p:extLst>
      <p:ext uri="{BB962C8B-B14F-4D97-AF65-F5344CB8AC3E}">
        <p14:creationId xmlns:p14="http://schemas.microsoft.com/office/powerpoint/2010/main" val="190888231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457200" y="483518"/>
            <a:ext cx="8229600" cy="4259932"/>
          </a:xfrm>
        </p:spPr>
        <p:txBody>
          <a:bodyPr>
            <a:normAutofit fontScale="92500" lnSpcReduction="10000"/>
          </a:bodyPr>
          <a:lstStyle/>
          <a:p>
            <a:pPr marL="0" indent="457200" algn="just">
              <a:buNone/>
            </a:pPr>
            <a:r>
              <a:rPr lang="ru-RU" sz="16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Часть 14 статьи 54 Градостроительного кодекса РФ</a:t>
            </a:r>
            <a:endParaRPr lang="ru-RU" sz="1600" b="1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457200" algn="just">
              <a:buNone/>
            </a:pPr>
            <a:endParaRPr lang="ru-RU" sz="1600" dirty="0"/>
          </a:p>
          <a:p>
            <a:pPr marL="0" indent="0" algn="just">
              <a:buNone/>
            </a:pPr>
            <a:r>
              <a:rPr lang="ru-RU" sz="1500" dirty="0">
                <a:latin typeface="Arial" panose="020B0604020202020204" pitchFamily="34" charset="0"/>
                <a:cs typeface="Arial" panose="020B0604020202020204" pitchFamily="34" charset="0"/>
              </a:rPr>
              <a:t>14. Программа проверок формируется органом государственного строительного надзора не позднее чем через десять рабочих дней после поступления извещения о начале работ по строительству, реконструкции объекта капитального строительства, направленного в соответствии </a:t>
            </a:r>
            <a:r>
              <a:rPr lang="ru-RU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с частью 5 статьи 52 настоящего кодекса на </a:t>
            </a:r>
            <a:r>
              <a:rPr lang="ru-RU" sz="1500" dirty="0">
                <a:latin typeface="Arial" panose="020B0604020202020204" pitchFamily="34" charset="0"/>
                <a:cs typeface="Arial" panose="020B0604020202020204" pitchFamily="34" charset="0"/>
              </a:rPr>
              <a:t>весь срок строительства, реконструкции и должна содержать перечень контрольных (надзорных) мероприятий, в отношении каждого из которых указывается следующая информация:</a:t>
            </a:r>
            <a:r>
              <a:rPr lang="ru-RU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ru-RU" sz="1500" dirty="0">
                <a:latin typeface="Arial" panose="020B0604020202020204" pitchFamily="34" charset="0"/>
                <a:cs typeface="Arial" panose="020B0604020202020204" pitchFamily="34" charset="0"/>
              </a:rPr>
              <a:t>) вид контрольного (надзорного) мероприятия и его предмет;</a:t>
            </a:r>
          </a:p>
          <a:p>
            <a:pPr marL="0" indent="0" algn="just">
              <a:buNone/>
            </a:pPr>
            <a:r>
              <a:rPr lang="ru-RU" sz="1500" dirty="0">
                <a:latin typeface="Arial" panose="020B0604020202020204" pitchFamily="34" charset="0"/>
                <a:cs typeface="Arial" panose="020B0604020202020204" pitchFamily="34" charset="0"/>
              </a:rPr>
              <a:t>2) событие, наступление которого является основанием для проведения контрольного (надзорного) мероприятия, срок (не более десяти рабочих дней после поступления информации о наступлении события), в течение которого органом государственного строительного надзора должно быть начато контрольное (надзорное) мероприятие, срок проведения контрольного (надзорного) мероприятия;</a:t>
            </a:r>
          </a:p>
          <a:p>
            <a:pPr marL="0" indent="0" algn="just">
              <a:buNone/>
            </a:pPr>
            <a:r>
              <a:rPr lang="ru-RU" sz="1500" dirty="0">
                <a:latin typeface="Arial" panose="020B0604020202020204" pitchFamily="34" charset="0"/>
                <a:cs typeface="Arial" panose="020B0604020202020204" pitchFamily="34" charset="0"/>
              </a:rPr>
              <a:t>3) перечень документов, представление которых необходимо для оценки соблюдения обязательных требований при проведении контрольного (надзорного) мероприятия;</a:t>
            </a:r>
          </a:p>
          <a:p>
            <a:pPr marL="0" indent="0" algn="just">
              <a:buNone/>
            </a:pPr>
            <a:r>
              <a:rPr lang="ru-RU" sz="1500" dirty="0">
                <a:latin typeface="Arial" panose="020B0604020202020204" pitchFamily="34" charset="0"/>
                <a:cs typeface="Arial" panose="020B0604020202020204" pitchFamily="34" charset="0"/>
              </a:rPr>
              <a:t>4) иные сведения, если это предусмотрено положением о федеральном государственном строительном надзоре, общими требованиями к организации и осуществлению регионального государственного строительного надзора.</a:t>
            </a:r>
          </a:p>
          <a:p>
            <a:pPr marL="0" indent="0" algn="just">
              <a:buNone/>
            </a:pPr>
            <a:endParaRPr lang="ru-RU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352831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457200" y="483518"/>
            <a:ext cx="8229600" cy="425993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ru-RU" sz="1400" dirty="0" smtClean="0"/>
          </a:p>
          <a:p>
            <a:pPr marL="0" indent="0" algn="just">
              <a:buNone/>
            </a:pP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Из проекта Общих требований:</a:t>
            </a:r>
            <a:endParaRPr lang="ru-RU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ru-RU" sz="1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Положением 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о региональном государственном строительном надзоре могут быть предусмотрены следующие надзорные мероприятия: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а) инспекционный визит;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б) рейдовый осмотр;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в) документарная проверка;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г) выездная проверка;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д) выборочный контроль.</a:t>
            </a:r>
          </a:p>
        </p:txBody>
      </p:sp>
    </p:spTree>
    <p:extLst>
      <p:ext uri="{BB962C8B-B14F-4D97-AF65-F5344CB8AC3E}">
        <p14:creationId xmlns:p14="http://schemas.microsoft.com/office/powerpoint/2010/main" val="116921758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457200" y="483518"/>
            <a:ext cx="8229600" cy="425993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ru-RU" sz="1400" dirty="0" smtClean="0"/>
          </a:p>
          <a:p>
            <a:pPr marL="0" indent="0" algn="just">
              <a:buNone/>
            </a:pP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Статья 70. Инспекционный визит</a:t>
            </a:r>
          </a:p>
          <a:p>
            <a:pPr marL="0" indent="0" algn="just">
              <a:buNone/>
            </a:pPr>
            <a:endParaRPr lang="ru-RU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25000"/>
              </a:lnSpc>
              <a:buNone/>
            </a:pP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1. Под инспекционным визитом в целях настоящего Федерального закона понимается контрольное (надзорное) мероприятие, проводимое путем взаимодействия с конкретным контролируемым лицом и (или) владельцем (пользователем) производственного объекта.</a:t>
            </a:r>
          </a:p>
          <a:p>
            <a:pPr marL="0" indent="0" algn="just">
              <a:lnSpc>
                <a:spcPct val="125000"/>
              </a:lnSpc>
              <a:buNone/>
            </a:pP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2. Инспекционный визит проводится по месту нахождения (осуществления деятельности) контролируемого лица (его филиалов, представительств, обособленных структурных подразделений) либо объекта контроля.</a:t>
            </a:r>
          </a:p>
        </p:txBody>
      </p:sp>
    </p:spTree>
    <p:extLst>
      <p:ext uri="{BB962C8B-B14F-4D97-AF65-F5344CB8AC3E}">
        <p14:creationId xmlns:p14="http://schemas.microsoft.com/office/powerpoint/2010/main" val="62220998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ppt/theme/themeOverride10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ppt/theme/themeOverride11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ppt/theme/themeOverride12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ppt/theme/themeOverride3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ppt/theme/themeOverride4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ppt/theme/themeOverride5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ppt/theme/themeOverride6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ppt/theme/themeOverride7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ppt/theme/themeOverride8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ppt/theme/themeOverride9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2565</TotalTime>
  <Words>823</Words>
  <Application>Microsoft Office PowerPoint</Application>
  <PresentationFormat>Экран (16:9)</PresentationFormat>
  <Paragraphs>68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Поток</vt:lpstr>
      <vt:lpstr>     Новые правила осуществления регионального государственного строительного надзора.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АГНОиПНО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Белокопытова Наталья Михайловна</dc:creator>
  <cp:lastModifiedBy>Киселева Екатерина Евгеньевна</cp:lastModifiedBy>
  <cp:revision>182</cp:revision>
  <cp:lastPrinted>2020-06-26T07:09:24Z</cp:lastPrinted>
  <dcterms:created xsi:type="dcterms:W3CDTF">2020-06-19T01:33:03Z</dcterms:created>
  <dcterms:modified xsi:type="dcterms:W3CDTF">2021-09-28T02:21:11Z</dcterms:modified>
</cp:coreProperties>
</file>