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65" r:id="rId7"/>
    <p:sldId id="273" r:id="rId8"/>
    <p:sldId id="285" r:id="rId9"/>
    <p:sldId id="286" r:id="rId10"/>
    <p:sldId id="274" r:id="rId11"/>
    <p:sldId id="26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C48"/>
    <a:srgbClr val="1F5480"/>
    <a:srgbClr val="2E2C2D"/>
    <a:srgbClr val="47627F"/>
    <a:srgbClr val="04105A"/>
    <a:srgbClr val="ED613E"/>
    <a:srgbClr val="856E45"/>
    <a:srgbClr val="6F267F"/>
    <a:srgbClr val="FECB00"/>
    <a:srgbClr val="729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650" y="-8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275"/>
            <a:ext cx="9143024" cy="51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839CCC50D421A9864342BA903F4AD97C430BC6DE2A3974FB720C76B28169F3DCF7A71E230429838887AFCA41F421BBBCF86D48DE5ACA82CC3qC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35F8A7DA109FEC1F2399F1AA051422BF0535E12C1C22D0423C579282C35608DBCCFA056B2B925DF6B2828BE79E5BB5D8D208D29A1FA40C6UCB9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C9956C24B6B49AB6BD903E3EB551F13DD2E275A1C14DE06786C4ADDF692D4E67396FCB2134FAC92FDFFE76EC917CF5473088D4F690D2Fc8FB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  <a:ln>
            <a:noFill/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Особенности осуществления регионального государственного строительного надзора в 2022 </a:t>
            </a:r>
            <a: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году</a:t>
            </a:r>
            <a:endParaRPr lang="en-US" sz="24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906438" y="3666226"/>
            <a:ext cx="7237561" cy="1477273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КИСЕЛЕВА Екатерина Евгеньевна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1F5480"/>
                </a:solidFill>
                <a:cs typeface="Arial" pitchFamily="34" charset="0"/>
              </a:rPr>
              <a:t>Начальник нормативно-технического отдела инспекции</a:t>
            </a:r>
            <a:endParaRPr lang="en-US" sz="18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014405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Постановление Правительства РФ от 16.05.2022 № 881</a:t>
            </a:r>
          </a:p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Об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осуществлении замены и (или) восстановления несущих строительных конструкций объекта капитального строительства при проведении капитального ремонта зданий,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сооружений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Начало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действия документа -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  <a:hlinkClick r:id="rId3"/>
              </a:rPr>
              <a:t>01.09.2022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78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8892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www.gsn.nso.ru</a:t>
            </a:r>
            <a:endParaRPr lang="ru-RU" sz="28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</p:spPr>
        <p:txBody>
          <a:bodyPr anchor="ctr" anchorCtr="0">
            <a:noAutofit/>
          </a:bodyPr>
          <a:lstStyle/>
          <a:p>
            <a:r>
              <a:rPr lang="ru-RU" sz="40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БЛАГОДАРЮ  ЗА  ВНИМАНИЕ!</a:t>
            </a:r>
            <a:endParaRPr lang="en-US" sz="40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0" y="136297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Постановление Правительства РФ от 10.03.2022 № 336</a:t>
            </a:r>
          </a:p>
          <a:p>
            <a:pPr algn="ctr"/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«Об особенностях организации и осуществления государственного контроля (надзора), муниципального контроля» </a:t>
            </a: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250830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В 2022 году не проводятся плановые контрольные (надзорные) мероприятия, плановые проверки при осуществлении видов государственного контроля (надзора), муниципального контроля, порядок организации и осуществления которых регулируется Федеральным </a:t>
            </a:r>
            <a:r>
              <a:rPr lang="ru-RU" sz="2400" b="1" dirty="0">
                <a:solidFill>
                  <a:srgbClr val="1F5480"/>
                </a:solidFill>
                <a:ea typeface="+mj-ea"/>
                <a:cs typeface="Arial" pitchFamily="34" charset="0"/>
                <a:hlinkClick r:id="rId3"/>
              </a:rPr>
              <a:t>законом</a:t>
            </a:r>
            <a:r>
              <a:rPr lang="ru-RU" sz="24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 "О государственном контроле (надзоре) и муниципальном контроле в Российской Федерации"</a:t>
            </a:r>
          </a:p>
          <a:p>
            <a:pPr indent="457200" algn="just"/>
            <a:r>
              <a:rPr lang="ru-RU" sz="20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 </a:t>
            </a:r>
            <a:endParaRPr lang="ru-RU" sz="2000" b="1" dirty="0">
              <a:solidFill>
                <a:srgbClr val="1F5480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738" y="728556"/>
            <a:ext cx="90612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В 2022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году установлены особые основания для проведения внеплановых проверок, в том числе:</a:t>
            </a:r>
          </a:p>
          <a:p>
            <a:pPr algn="just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а) при условии согласования с органами прокуратуры:</a:t>
            </a:r>
          </a:p>
          <a:p>
            <a:pPr algn="just"/>
            <a:r>
              <a:rPr lang="ru-RU" sz="1500" b="1" dirty="0" smtClean="0">
                <a:solidFill>
                  <a:srgbClr val="1F5480"/>
                </a:solidFill>
                <a:cs typeface="Arial" pitchFamily="34" charset="0"/>
              </a:rPr>
              <a:t>- </a:t>
            </a:r>
            <a:r>
              <a:rPr lang="ru-RU" sz="1500" b="1" u="sng" dirty="0" smtClean="0">
                <a:solidFill>
                  <a:srgbClr val="FF0000"/>
                </a:solidFill>
                <a:cs typeface="Arial" pitchFamily="34" charset="0"/>
              </a:rPr>
              <a:t>при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непосредственной угрозе причинения вреда жизни и тяжкого вреда здоровью граждан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, по фактам причинения вреда жизни и тяжкого вреда здоровью граждан;</a:t>
            </a:r>
          </a:p>
          <a:p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- </a:t>
            </a:r>
            <a:r>
              <a:rPr lang="ru-RU" sz="1500" b="1" u="sng" dirty="0" smtClean="0">
                <a:solidFill>
                  <a:srgbClr val="FF0000"/>
                </a:solidFill>
                <a:cs typeface="Arial" pitchFamily="34" charset="0"/>
              </a:rPr>
              <a:t>при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непосредственной угрозе возникновения чрезвычайных ситуаций природного и (или) техногенного характера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, по фактам возникновения чрезвычайных ситуаций природного и (или) техногенного характера;</a:t>
            </a:r>
          </a:p>
          <a:p>
            <a:r>
              <a:rPr lang="ru-RU" sz="1500" b="1" dirty="0" smtClean="0">
                <a:solidFill>
                  <a:srgbClr val="1F5480"/>
                </a:solidFill>
                <a:cs typeface="Arial" pitchFamily="34" charset="0"/>
              </a:rPr>
              <a:t>- </a:t>
            </a:r>
            <a:r>
              <a:rPr lang="ru-RU" sz="1500" b="1" u="sng" dirty="0" smtClean="0">
                <a:solidFill>
                  <a:srgbClr val="FF0000"/>
                </a:solidFill>
                <a:cs typeface="Arial" pitchFamily="34" charset="0"/>
              </a:rPr>
              <a:t>при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выявлении индикаторов риска нарушения обязательных требований 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в отношении объектов чрезвычайно высокого и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высокого рисков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, или индикаторов риска, влекущих непосредственную угрозу причинения вреда жизни и тяжкого вреда здоровью граждан, обороне страны и безопасности государства, или индикаторов риска возникновения чрезвычайных ситуаций природного и (или) техногенного характера;</a:t>
            </a:r>
          </a:p>
          <a:p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 </a:t>
            </a:r>
            <a:r>
              <a:rPr lang="ru-RU" sz="1500" b="1" dirty="0" smtClean="0">
                <a:solidFill>
                  <a:srgbClr val="1F5480"/>
                </a:solidFill>
                <a:cs typeface="Arial" pitchFamily="34" charset="0"/>
              </a:rPr>
              <a:t>- в 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случае необходимости проведения внеплановой выездной проверки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в связи с истечением срока исполнения предписания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 о принятии мер, направленных на </a:t>
            </a:r>
            <a:r>
              <a:rPr lang="ru-RU" sz="1500" b="1" u="sng" dirty="0">
                <a:solidFill>
                  <a:srgbClr val="FF0000"/>
                </a:solidFill>
                <a:cs typeface="Arial" pitchFamily="34" charset="0"/>
              </a:rPr>
              <a:t>устранение нарушений, влекущих непосредственную угрозу причинения вреда жизни и тяжкого вреда здоровью граждан</a:t>
            </a:r>
            <a:r>
              <a:rPr lang="ru-RU" sz="1500" b="1" dirty="0" smtClean="0">
                <a:solidFill>
                  <a:srgbClr val="1F5480"/>
                </a:solidFill>
                <a:cs typeface="Arial" pitchFamily="34" charset="0"/>
              </a:rPr>
              <a:t>, </a:t>
            </a:r>
            <a:r>
              <a:rPr lang="ru-RU" sz="1500" b="1" dirty="0">
                <a:solidFill>
                  <a:srgbClr val="1F5480"/>
                </a:solidFill>
                <a:cs typeface="Arial" pitchFamily="34" charset="0"/>
              </a:rPr>
              <a:t>возникновения чрезвычайных ситуаций природного и (или) техногенного характера. </a:t>
            </a:r>
          </a:p>
        </p:txBody>
      </p:sp>
    </p:spTree>
    <p:extLst>
      <p:ext uri="{BB962C8B-B14F-4D97-AF65-F5344CB8AC3E}">
        <p14:creationId xmlns:p14="http://schemas.microsoft.com/office/powerpoint/2010/main" val="13751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130059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б) без согласования с органами прокуратуры:</a:t>
            </a: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-по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поручению Президента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РФ, Председателя Правительства РФ, заместителя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Председателя Правительства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РФ;</a:t>
            </a: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-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по требованию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прокурора;</a:t>
            </a: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-при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наступлении события, указанного в программе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проверок;</a:t>
            </a:r>
          </a:p>
          <a:p>
            <a:pPr algn="just"/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-при представлении контролируемым лицом документов и (или) сведений об исполнении предписания или иного решения контрольного (надзорного) органа в целях получения или возобновления ранее приостановленного действия лицензии, аккредитации или иного документа, имеющего разрешительный характер;</a:t>
            </a: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894" y="1459536"/>
            <a:ext cx="830221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Срок исполнения предписаний, выданных в соответствии с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Федеральным законом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"О государственном контроле (надзоре) и муниципальном контроле в Российской Федерации"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до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дня вступления в силу настоящего постановления и действующих на день вступления в силу настоящего постановления, продлевается автоматически на 90 календарных дней со дня истечения срока его исполнения без ходатайства (заявления) контролируемого лица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.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7671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Контролируемое лицо вправе направить ходатайство (заявление) о дополнительном продлении срока исполнения предписания в контрольный (надзорный) орган, орган контроля не позднее предпоследнего дня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срока исполнения предписания,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которое рассматривается в течение 5 рабочих дней со дня его регистрации.</a:t>
            </a:r>
          </a:p>
        </p:txBody>
      </p:sp>
    </p:spTree>
    <p:extLst>
      <p:ext uri="{BB962C8B-B14F-4D97-AF65-F5344CB8AC3E}">
        <p14:creationId xmlns:p14="http://schemas.microsoft.com/office/powerpoint/2010/main" val="42499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tretch>
            <a:fillRect/>
          </a:stretch>
        </p:blipFill>
        <p:spPr>
          <a:xfrm>
            <a:off x="1121434" y="810882"/>
            <a:ext cx="7099540" cy="400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014405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Постановление Правительства РФ от 16.05.2022 № 880</a:t>
            </a:r>
          </a:p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О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внесении изменений в перечень видов подготовительных работ, не причиняющих существенного вреда окружающей среде и ее компонентам, которые могут выполняться до выдачи разрешения на строительство объекта федерального значения, объекта регионального значения, объекта местного значения со дня направления проектной документации указанных объектов на экспертизу такой проектной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документации</a:t>
            </a:r>
          </a:p>
          <a:p>
            <a:pPr algn="ctr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Начало действия документа - </a:t>
            </a:r>
            <a:r>
              <a:rPr lang="ru-RU" sz="2000" b="1" dirty="0">
                <a:solidFill>
                  <a:srgbClr val="FF0000"/>
                </a:solidFill>
                <a:cs typeface="Arial" pitchFamily="34" charset="0"/>
                <a:hlinkClick r:id="rId3"/>
              </a:rPr>
              <a:t>25.05.2022</a:t>
            </a:r>
            <a:endParaRPr lang="ru-RU" sz="20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576</Words>
  <Application>Microsoft Office PowerPoint</Application>
  <PresentationFormat>Экран (16:9)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Особенности осуществления регионального государственного строительного надзора в 2022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Киселева Екатерина Евгеньевна</cp:lastModifiedBy>
  <cp:revision>135</cp:revision>
  <dcterms:created xsi:type="dcterms:W3CDTF">2018-09-04T12:10:47Z</dcterms:created>
  <dcterms:modified xsi:type="dcterms:W3CDTF">2022-05-24T02:39:18Z</dcterms:modified>
</cp:coreProperties>
</file>