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87" r:id="rId5"/>
    <p:sldId id="288" r:id="rId6"/>
    <p:sldId id="289" r:id="rId7"/>
    <p:sldId id="290" r:id="rId8"/>
    <p:sldId id="321" r:id="rId9"/>
    <p:sldId id="269" r:id="rId10"/>
    <p:sldId id="293" r:id="rId11"/>
    <p:sldId id="294" r:id="rId12"/>
    <p:sldId id="292" r:id="rId13"/>
    <p:sldId id="326" r:id="rId14"/>
    <p:sldId id="296" r:id="rId15"/>
    <p:sldId id="295" r:id="rId16"/>
    <p:sldId id="301" r:id="rId17"/>
    <p:sldId id="302" r:id="rId18"/>
    <p:sldId id="298" r:id="rId19"/>
    <p:sldId id="299" r:id="rId20"/>
    <p:sldId id="300" r:id="rId21"/>
    <p:sldId id="297" r:id="rId22"/>
    <p:sldId id="325" r:id="rId23"/>
    <p:sldId id="304" r:id="rId24"/>
    <p:sldId id="305" r:id="rId25"/>
    <p:sldId id="270" r:id="rId26"/>
    <p:sldId id="307" r:id="rId27"/>
    <p:sldId id="308" r:id="rId28"/>
    <p:sldId id="309" r:id="rId29"/>
    <p:sldId id="310" r:id="rId30"/>
    <p:sldId id="334" r:id="rId31"/>
    <p:sldId id="306" r:id="rId32"/>
    <p:sldId id="312" r:id="rId33"/>
    <p:sldId id="313" r:id="rId34"/>
    <p:sldId id="311" r:id="rId35"/>
    <p:sldId id="315" r:id="rId36"/>
    <p:sldId id="316" r:id="rId37"/>
    <p:sldId id="314" r:id="rId38"/>
    <p:sldId id="318" r:id="rId39"/>
    <p:sldId id="319" r:id="rId40"/>
    <p:sldId id="320" r:id="rId41"/>
    <p:sldId id="317" r:id="rId42"/>
    <p:sldId id="328" r:id="rId43"/>
    <p:sldId id="329" r:id="rId44"/>
    <p:sldId id="327" r:id="rId45"/>
    <p:sldId id="331" r:id="rId46"/>
    <p:sldId id="332" r:id="rId47"/>
    <p:sldId id="330" r:id="rId48"/>
    <p:sldId id="265" r:id="rId49"/>
    <p:sldId id="322" r:id="rId50"/>
    <p:sldId id="323" r:id="rId51"/>
    <p:sldId id="324" r:id="rId52"/>
    <p:sldId id="264" r:id="rId53"/>
  </p:sldIdLst>
  <p:sldSz cx="9144000" cy="5143500" type="screen16x9"/>
  <p:notesSz cx="6858000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480"/>
    <a:srgbClr val="BF3C48"/>
    <a:srgbClr val="2E2C2D"/>
    <a:srgbClr val="47627F"/>
    <a:srgbClr val="04105A"/>
    <a:srgbClr val="ED613E"/>
    <a:srgbClr val="856E45"/>
    <a:srgbClr val="6F267F"/>
    <a:srgbClr val="FECB00"/>
    <a:srgbClr val="729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275" autoAdjust="0"/>
  </p:normalViewPr>
  <p:slideViewPr>
    <p:cSldViewPr snapToGrid="0">
      <p:cViewPr>
        <p:scale>
          <a:sx n="110" d="100"/>
          <a:sy n="110" d="100"/>
        </p:scale>
        <p:origin x="-72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47FD6-1902-4637-97EC-22988082E38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689515"/>
            <a:ext cx="548640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377316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0E8E0-7F65-42CB-AF0E-D3CA69167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28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0E8E0-7F65-42CB-AF0E-D3CA69167F1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8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275"/>
            <a:ext cx="9143024" cy="51429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erbns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62" y="215320"/>
            <a:ext cx="1062492" cy="12962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08414" y="194328"/>
            <a:ext cx="5923547" cy="1289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itchFamily="34" charset="0"/>
              </a:rPr>
              <a:t>ИНСПЕКЦИЯ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1615179"/>
            <a:ext cx="9144000" cy="2070413"/>
          </a:xfrm>
          <a:ln>
            <a:noFill/>
          </a:ln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1F54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Типичные нарушения, выявляемые при осуществлении государственного строительного </a:t>
            </a:r>
            <a:r>
              <a:rPr lang="ru-RU" sz="2400" b="1" dirty="0" smtClean="0">
                <a:solidFill>
                  <a:srgbClr val="1F54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надзора.</a:t>
            </a:r>
            <a:br>
              <a:rPr lang="ru-RU" sz="2400" b="1" dirty="0" smtClean="0">
                <a:solidFill>
                  <a:srgbClr val="1F54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</a:br>
            <a:r>
              <a:rPr lang="ru-RU" sz="2400" b="1" dirty="0" smtClean="0">
                <a:solidFill>
                  <a:srgbClr val="1F54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Основные </a:t>
            </a:r>
            <a:r>
              <a:rPr lang="ru-RU" sz="2400" b="1" dirty="0">
                <a:solidFill>
                  <a:srgbClr val="1F54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причины принятия решений об отказе в выдаче заключений о </a:t>
            </a:r>
            <a:r>
              <a:rPr lang="ru-RU" sz="2400" b="1" dirty="0" smtClean="0">
                <a:solidFill>
                  <a:srgbClr val="1F54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соответствии.</a:t>
            </a:r>
            <a:endParaRPr lang="en-US" sz="2400" b="1" dirty="0">
              <a:solidFill>
                <a:srgbClr val="1F54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06438" y="3666226"/>
            <a:ext cx="7237561" cy="1477273"/>
          </a:xfrm>
        </p:spPr>
        <p:txBody>
          <a:bodyPr anchor="ctr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 err="1" smtClean="0">
                <a:solidFill>
                  <a:srgbClr val="1F5480"/>
                </a:solidFill>
                <a:cs typeface="Arial" pitchFamily="34" charset="0"/>
              </a:rPr>
              <a:t>Бебешко</a:t>
            </a:r>
            <a:r>
              <a:rPr lang="ru-RU" b="1" dirty="0" smtClean="0">
                <a:solidFill>
                  <a:srgbClr val="1F5480"/>
                </a:solidFill>
                <a:cs typeface="Arial" pitchFamily="34" charset="0"/>
              </a:rPr>
              <a:t> Вячеслав Владимирович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1F5480"/>
                </a:solidFill>
                <a:cs typeface="Arial" pitchFamily="34" charset="0"/>
              </a:rPr>
              <a:t>Заместитель начальника </a:t>
            </a:r>
            <a:r>
              <a:rPr lang="ru-RU" sz="1800" b="1" dirty="0">
                <a:solidFill>
                  <a:srgbClr val="1F5480"/>
                </a:solidFill>
                <a:cs typeface="Arial" pitchFamily="34" charset="0"/>
              </a:rPr>
              <a:t>отдела инспекции государственного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1F5480"/>
                </a:solidFill>
                <a:cs typeface="Arial" pitchFamily="34" charset="0"/>
              </a:rPr>
              <a:t>строительного </a:t>
            </a:r>
            <a:r>
              <a:rPr lang="ru-RU" sz="1800" b="1" dirty="0" smtClean="0">
                <a:solidFill>
                  <a:srgbClr val="1F5480"/>
                </a:solidFill>
                <a:cs typeface="Arial" pitchFamily="34" charset="0"/>
              </a:rPr>
              <a:t>надзора по </a:t>
            </a:r>
            <a:r>
              <a:rPr lang="ru-RU" sz="1800" b="1" dirty="0">
                <a:solidFill>
                  <a:srgbClr val="1F5480"/>
                </a:solidFill>
                <a:cs typeface="Arial" pitchFamily="34" charset="0"/>
              </a:rPr>
              <a:t>Новосибирской области № 1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76377"/>
            <a:ext cx="7886700" cy="198407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90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528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008" y="1199071"/>
            <a:ext cx="79779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3. Складирование строительных материалов на строительной площадке.</a:t>
            </a:r>
          </a:p>
        </p:txBody>
      </p:sp>
    </p:spTree>
    <p:extLst>
      <p:ext uri="{BB962C8B-B14F-4D97-AF65-F5344CB8AC3E}">
        <p14:creationId xmlns:p14="http://schemas.microsoft.com/office/powerpoint/2010/main" val="27942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60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44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009" y="1199071"/>
            <a:ext cx="781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4. Не своевременный сбор и вывоз мусора (складирование мусора без использования емкостей, промывка емкостей </a:t>
            </a:r>
            <a:r>
              <a:rPr lang="ru-RU" sz="2000" b="1" dirty="0" err="1" smtClean="0">
                <a:solidFill>
                  <a:srgbClr val="1F5480"/>
                </a:solidFill>
                <a:cs typeface="Arial" pitchFamily="34" charset="0"/>
              </a:rPr>
              <a:t>автобетоновозов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 и оборудования непосредственно на грунт).</a:t>
            </a:r>
          </a:p>
        </p:txBody>
      </p:sp>
    </p:spTree>
    <p:extLst>
      <p:ext uri="{BB962C8B-B14F-4D97-AF65-F5344CB8AC3E}">
        <p14:creationId xmlns:p14="http://schemas.microsoft.com/office/powerpoint/2010/main" val="1537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02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634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221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06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82738" y="105376"/>
            <a:ext cx="2146113" cy="611131"/>
            <a:chOff x="82738" y="105376"/>
            <a:chExt cx="2146113" cy="611131"/>
          </a:xfrm>
        </p:grpSpPr>
        <p:pic>
          <p:nvPicPr>
            <p:cNvPr id="30" name="Рисунок 29" descr="gerbnso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38" y="105376"/>
              <a:ext cx="500927" cy="611131"/>
            </a:xfrm>
            <a:prstGeom prst="rect">
              <a:avLst/>
            </a:prstGeom>
          </p:spPr>
        </p:pic>
        <p:sp>
          <p:nvSpPr>
            <p:cNvPr id="31" name="Subtitle 2"/>
            <p:cNvSpPr txBox="1">
              <a:spLocks/>
            </p:cNvSpPr>
            <p:nvPr/>
          </p:nvSpPr>
          <p:spPr>
            <a:xfrm>
              <a:off x="614009" y="106257"/>
              <a:ext cx="1614842" cy="6081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700" b="1" i="0" u="none" strike="noStrike" kern="1200" cap="none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itchFamily="34" charset="0"/>
                </a:rPr>
                <a:t>ИНСПЕКЦИЯ </a:t>
              </a:r>
              <a:r>
                <a:rPr lang="ru-RU" sz="700" b="1" dirty="0" smtClean="0">
                  <a:solidFill>
                    <a:schemeClr val="bg1"/>
                  </a:solidFill>
                  <a:cs typeface="Arial" pitchFamily="34" charset="0"/>
                </a:rPr>
                <a:t>ГОСУДАРСТВЕННОГО</a:t>
              </a: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u-RU" sz="700" b="1" dirty="0" smtClean="0">
                  <a:solidFill>
                    <a:schemeClr val="bg1"/>
                  </a:solidFill>
                  <a:cs typeface="Arial" pitchFamily="34" charset="0"/>
                </a:rPr>
                <a:t>СТРОИТЕЛЬНОГО НАДЗОРА</a:t>
              </a: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700" b="1" i="0" u="none" strike="noStrike" kern="1200" cap="none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itchFamily="34" charset="0"/>
                </a:rPr>
                <a:t>НОВОСИБИРСКОЙ ОБЛАСТИ</a:t>
              </a:r>
              <a:endParaRPr kumimoji="0" lang="en-US" sz="7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33201" y="983410"/>
            <a:ext cx="835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  <a:ea typeface="+mj-ea"/>
                <a:cs typeface="Arial" pitchFamily="34" charset="0"/>
              </a:rPr>
              <a:t>Типичные нарушения, выявляемые при осуществлении государственного строительного </a:t>
            </a:r>
            <a:r>
              <a:rPr lang="ru-RU" sz="2000" b="1" u="sng" dirty="0" smtClean="0">
                <a:solidFill>
                  <a:srgbClr val="FF0000"/>
                </a:solidFill>
                <a:ea typeface="+mj-ea"/>
                <a:cs typeface="Arial" pitchFamily="34" charset="0"/>
              </a:rPr>
              <a:t>надзора можно разделить на две категории:</a:t>
            </a:r>
          </a:p>
          <a:p>
            <a:pPr algn="just"/>
            <a:endParaRPr lang="ru-RU" sz="2000" b="1" dirty="0">
              <a:solidFill>
                <a:srgbClr val="1F5480"/>
              </a:solidFill>
              <a:ea typeface="+mj-ea"/>
              <a:cs typeface="Arial" pitchFamily="34" charset="0"/>
            </a:endParaRPr>
          </a:p>
          <a:p>
            <a:pPr lvl="0" algn="just"/>
            <a:r>
              <a:rPr lang="ru-RU" sz="2000" b="1" dirty="0" smtClean="0">
                <a:solidFill>
                  <a:srgbClr val="1F5480"/>
                </a:solidFill>
                <a:ea typeface="+mj-ea"/>
                <a:cs typeface="Arial" pitchFamily="34" charset="0"/>
              </a:rPr>
              <a:t>1) Нарушения, касающиеся организации и содержания строительной площадки, а также соблюдения требований безопасности при производстве работ;</a:t>
            </a:r>
          </a:p>
          <a:p>
            <a:pPr lvl="0"/>
            <a:r>
              <a:rPr lang="ru-RU" sz="2000" b="1" dirty="0" smtClean="0">
                <a:solidFill>
                  <a:srgbClr val="1F5480"/>
                </a:solidFill>
                <a:ea typeface="+mj-ea"/>
                <a:cs typeface="Arial" pitchFamily="34" charset="0"/>
              </a:rPr>
              <a:t>2) Нарушения в рамках осуществления строительного контроля.</a:t>
            </a:r>
            <a:endParaRPr lang="ru-RU" sz="2000" b="1" dirty="0">
              <a:solidFill>
                <a:srgbClr val="1F5480"/>
              </a:solidFill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21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665" y="1199071"/>
            <a:ext cx="8016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5. Отсутствие средств индивидуальной защиты (каски, монтажные пояса, спецодежда).</a:t>
            </a:r>
          </a:p>
        </p:txBody>
      </p:sp>
    </p:spTree>
    <p:extLst>
      <p:ext uri="{BB962C8B-B14F-4D97-AF65-F5344CB8AC3E}">
        <p14:creationId xmlns:p14="http://schemas.microsoft.com/office/powerpoint/2010/main" val="31916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522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089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D:\UserData\bevvl\Рабочий стол\семинар\работа без подмостей (площадки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35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665" y="1130059"/>
            <a:ext cx="793923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6. Применение при производстве работ средств случайного </a:t>
            </a:r>
            <a:r>
              <a:rPr lang="ru-RU" sz="2000" b="1" dirty="0" err="1" smtClean="0">
                <a:solidFill>
                  <a:srgbClr val="1F5480"/>
                </a:solidFill>
                <a:cs typeface="Arial" pitchFamily="34" charset="0"/>
              </a:rPr>
              <a:t>подмащивания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</a:t>
            </a:r>
          </a:p>
          <a:p>
            <a:pPr algn="ctr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832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462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230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99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3201" y="906197"/>
            <a:ext cx="83967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Нарушения</a:t>
            </a: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, касающиеся организации и содержания строительной площадки, а также соблюдения требований безопасности при производстве </a:t>
            </a: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работ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1. Ограждение строительной площадки: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отсутствие ограждения,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расположение ограждения вне границ земельного участка отведённого под строительство,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тсутствие защитных козырьков,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острые кромки ограждения,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п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рименение ограждений не отвечающих требованиям устойчивости к внешним воздействиям,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Arial" pitchFamily="34" charset="0"/>
              </a:rPr>
              <a:t>тсутствие контроля на въезде/выезде с территории. </a:t>
            </a:r>
          </a:p>
          <a:p>
            <a:pPr marL="342900" indent="-342900" algn="just">
              <a:buFontTx/>
              <a:buChar char="-"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ea typeface="+mj-ea"/>
              <a:cs typeface="Arial" pitchFamily="34" charset="0"/>
            </a:endParaRPr>
          </a:p>
          <a:p>
            <a:pPr algn="just"/>
            <a:endParaRPr lang="ru-RU" sz="2000" b="1" dirty="0">
              <a:solidFill>
                <a:schemeClr val="accent1">
                  <a:lumMod val="50000"/>
                </a:schemeClr>
              </a:solidFill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850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664" y="1130059"/>
            <a:ext cx="799099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7. Отсутствие защитных ограждений в местах опасных перепадов высот.</a:t>
            </a: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860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091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665" y="1130059"/>
            <a:ext cx="78443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8. Отсутствие защитных сооружений-укрытий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, защитных 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экранов при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строительстве объектов с применением грузоподъемных 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кранов для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ограничения возможного падения строительных материалов и других 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предметов с высоты.</a:t>
            </a:r>
          </a:p>
          <a:p>
            <a:pPr algn="ctr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277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816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665" y="1130059"/>
            <a:ext cx="79047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9. Использование неинвентарных выносных площадок при производстве работ.</a:t>
            </a: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907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34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0883"/>
            <a:ext cx="9144000" cy="38215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4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17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664" y="1492368"/>
            <a:ext cx="79737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10. Отсутствие временного крепления откосов котлована.</a:t>
            </a:r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5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4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009" y="1457863"/>
            <a:ext cx="79737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11. Отсутствие организованного водоотвода с территории строительной площадки.</a:t>
            </a:r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4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1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665" y="1130059"/>
            <a:ext cx="79737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12.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Расположение зон строительной площадки (складирование материалов, бытовой городок, проезды) 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в нарушение требований </a:t>
            </a:r>
            <a:r>
              <a:rPr lang="ru-RU" sz="2000" b="1" dirty="0" err="1" smtClean="0">
                <a:solidFill>
                  <a:srgbClr val="1F5480"/>
                </a:solidFill>
                <a:cs typeface="Arial" pitchFamily="34" charset="0"/>
              </a:rPr>
              <a:t>Стройгенплана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</a:t>
            </a:r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13.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Отсутствие освещения 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территории.</a:t>
            </a:r>
          </a:p>
          <a:p>
            <a:pPr algn="just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14. Отсутствие безопасных проходов к рабочим местам.</a:t>
            </a:r>
          </a:p>
          <a:p>
            <a:pPr algn="just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15. Отсутствие журнала расстановки рабочих.</a:t>
            </a:r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0892" y="1028216"/>
            <a:ext cx="83022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1F5480"/>
                </a:solidFill>
                <a:cs typeface="Arial" pitchFamily="34" charset="0"/>
              </a:rPr>
              <a:t>Нарушения </a:t>
            </a:r>
            <a:r>
              <a:rPr lang="ru-RU" sz="2000" b="1" u="sng" dirty="0">
                <a:solidFill>
                  <a:srgbClr val="1F5480"/>
                </a:solidFill>
                <a:cs typeface="Arial" pitchFamily="34" charset="0"/>
              </a:rPr>
              <a:t>в рамках осуществления строительного контроля</a:t>
            </a:r>
            <a:r>
              <a:rPr lang="ru-RU" sz="2000" b="1" u="sng" dirty="0" smtClean="0">
                <a:solidFill>
                  <a:srgbClr val="1F5480"/>
                </a:solidFill>
                <a:cs typeface="Arial" pitchFamily="34" charset="0"/>
              </a:rPr>
              <a:t>.</a:t>
            </a:r>
          </a:p>
          <a:p>
            <a:pPr algn="ctr"/>
            <a:endParaRPr lang="ru-RU" sz="2000" b="1" u="sng" dirty="0" smtClean="0">
              <a:solidFill>
                <a:srgbClr val="1F5480"/>
              </a:solidFill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Оформление исполнительной документации: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не своевременное заполнение общего и специальных журналов работ;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н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е своевременное оформление актов освидетельствования скрытых работ;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п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олнота заполнения актов освидетельствования скрытых работ (подписи лиц, протоколы испытаний, паспорта и сертификаты на применённые материалы);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и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спользование неутверждённых форм документов.</a:t>
            </a:r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3664" y="716507"/>
            <a:ext cx="81394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2. Недостаточное заполнение раствором швов каменной 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кладки.</a:t>
            </a:r>
          </a:p>
          <a:p>
            <a:pPr algn="just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3. Некачественное заполнение раствором стыков стеновых панелей.</a:t>
            </a:r>
          </a:p>
          <a:p>
            <a:pPr algn="just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4. Монтаж вышележащих железобетонных конструкций в отсутствие </a:t>
            </a:r>
            <a:r>
              <a:rPr lang="ru-RU" sz="2000" b="1" dirty="0" err="1" smtClean="0">
                <a:solidFill>
                  <a:srgbClr val="1F5480"/>
                </a:solidFill>
                <a:cs typeface="Arial" pitchFamily="34" charset="0"/>
              </a:rPr>
              <a:t>замоноличенных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 швов конструкций нижнего яруса.</a:t>
            </a:r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5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Отсутствие результатов испытаний бетона монолитных железобетонных конструкций в промежуточном возрасте, несвоевременное проведение испытаний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6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Отсутствие результатов испытаний сварных соединений ответственных конструкций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7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Отсутствие контроля за температурно-влажностным режимом выдерживания монолитных конструкций в зимний и летний период года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8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Не соответствие 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рабочей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документации, утверждённой проектной документации.</a:t>
            </a:r>
          </a:p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003"/>
            <a:ext cx="9144000" cy="38560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342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0894" y="1752834"/>
            <a:ext cx="83022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9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. 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Несоответствие выполняемых работ требованиям проектной и рабочей документации: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применяемые материалы;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п</a:t>
            </a: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роведение специальных мероприятий (наблюдения, мониторинг, испытания);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утверждённые проектные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28970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0894" y="850017"/>
            <a:ext cx="830221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  <a:cs typeface="Arial" pitchFamily="34" charset="0"/>
              </a:rPr>
              <a:t>Основные причины принятия решений об отказе в выдаче заключений о соответствии</a:t>
            </a:r>
            <a:r>
              <a:rPr lang="ru-RU" sz="2000" b="1" u="sng" dirty="0" smtClean="0">
                <a:solidFill>
                  <a:srgbClr val="FF0000"/>
                </a:solidFill>
                <a:cs typeface="Arial" pitchFamily="34" charset="0"/>
              </a:rPr>
              <a:t>.</a:t>
            </a:r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Орган </a:t>
            </a:r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регионального государственного строительного надзора отказывает в выдаче заключения о соответствии в следующих случаях:</a:t>
            </a:r>
          </a:p>
          <a:p>
            <a:pPr algn="just"/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а) при строительстве, реконструкции объекта капитального строительства допущены нарушения требований, указанных в части 16 статьи 54 Градостроительного кодекса Российской Федерации, и такие нарушения не устранены до дня окончания итоговой проверки;</a:t>
            </a:r>
          </a:p>
          <a:p>
            <a:pPr algn="just"/>
            <a:r>
              <a:rPr lang="ru-RU" sz="2000" b="1" dirty="0">
                <a:solidFill>
                  <a:srgbClr val="1F5480"/>
                </a:solidFill>
                <a:cs typeface="Arial" pitchFamily="34" charset="0"/>
              </a:rPr>
              <a:t>б) при проведении итоговой проверки установлено, что работы по строительству, реконструкции объекта капитального строительства в полном объеме, предусмотренном проектной документацией, не завершены. </a:t>
            </a:r>
          </a:p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62" y="215320"/>
            <a:ext cx="1062492" cy="12962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08414" y="194328"/>
            <a:ext cx="5923547" cy="1289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88921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F54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www.gsn.nso.ru</a:t>
            </a:r>
            <a:endParaRPr lang="ru-RU" sz="2800" b="1" dirty="0">
              <a:solidFill>
                <a:srgbClr val="1F54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1615179"/>
            <a:ext cx="9144000" cy="2070413"/>
          </a:xfrm>
        </p:spPr>
        <p:txBody>
          <a:bodyPr anchor="ctr" anchorCtr="0">
            <a:noAutofit/>
          </a:bodyPr>
          <a:lstStyle/>
          <a:p>
            <a:r>
              <a:rPr lang="ru-RU" sz="4000" b="1" dirty="0" smtClean="0">
                <a:solidFill>
                  <a:srgbClr val="1F54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БЛАГОДАРЮ  ЗА  ВНИМАНИЕ!</a:t>
            </a:r>
            <a:endParaRPr lang="en-US" sz="4000" b="1" dirty="0">
              <a:solidFill>
                <a:srgbClr val="1F54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57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21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33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gerbns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" y="105376"/>
            <a:ext cx="500927" cy="611131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614009" y="106257"/>
            <a:ext cx="1614842" cy="60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ИНСПЕКЦИЯ </a:t>
            </a: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ГОСУДАРСТВЕННОГО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00" b="1" dirty="0" smtClean="0">
                <a:solidFill>
                  <a:schemeClr val="bg1"/>
                </a:solidFill>
                <a:cs typeface="Arial" pitchFamily="34" charset="0"/>
              </a:rPr>
              <a:t>СТРОИТЕЛЬНОГО НАДЗОРА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НОВОСИБИРСКОЙ ОБЛАСТИ</a:t>
            </a:r>
            <a:endParaRPr kumimoji="0" lang="en-US" sz="7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5808" y="4743390"/>
            <a:ext cx="245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www.gsn.nso.ru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3664" y="1199071"/>
            <a:ext cx="78788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sz="2000" b="1" dirty="0">
              <a:solidFill>
                <a:srgbClr val="1F5480"/>
              </a:solidFill>
              <a:cs typeface="Arial" pitchFamily="34" charset="0"/>
            </a:endParaRPr>
          </a:p>
          <a:p>
            <a:pPr algn="just"/>
            <a:endParaRPr lang="ru-RU" sz="2000" b="1" dirty="0" smtClean="0">
              <a:solidFill>
                <a:srgbClr val="1F5480"/>
              </a:solidFill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F5480"/>
                </a:solidFill>
                <a:cs typeface="Arial" pitchFamily="34" charset="0"/>
              </a:rPr>
              <a:t>2. Отсутствие пункта мойки и чистки колёс на въезде/выезде с территории строительной площадки.</a:t>
            </a:r>
          </a:p>
        </p:txBody>
      </p:sp>
    </p:spTree>
    <p:extLst>
      <p:ext uri="{BB962C8B-B14F-4D97-AF65-F5344CB8AC3E}">
        <p14:creationId xmlns:p14="http://schemas.microsoft.com/office/powerpoint/2010/main" val="137514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1003</TotalTime>
  <Words>707</Words>
  <Application>Microsoft Office PowerPoint</Application>
  <PresentationFormat>Экран (16:9)</PresentationFormat>
  <Paragraphs>170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Office Theme</vt:lpstr>
      <vt:lpstr>Типичные нарушения, выявляемые при осуществлении государственного строительного надзора. Основные причины принятия решений об отказе в выдаче заключений о соответствии.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Бебешко Вячеслав Владимирович</cp:lastModifiedBy>
  <cp:revision>194</cp:revision>
  <cp:lastPrinted>2022-05-24T07:15:14Z</cp:lastPrinted>
  <dcterms:created xsi:type="dcterms:W3CDTF">2018-09-04T12:10:47Z</dcterms:created>
  <dcterms:modified xsi:type="dcterms:W3CDTF">2022-05-24T08:44:09Z</dcterms:modified>
</cp:coreProperties>
</file>