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</p:sldIdLst>
  <p:sldSz cx="8999538" cy="8999538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6FFFF"/>
    <a:srgbClr val="00CCFF"/>
    <a:srgbClr val="FFFF00"/>
    <a:srgbClr val="00FF99"/>
    <a:srgbClr val="0000CC"/>
    <a:srgbClr val="0DD550"/>
    <a:srgbClr val="003399"/>
    <a:srgbClr val="BD4B56"/>
    <a:srgbClr val="A6587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2358" y="72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Pr>
        <a:gradFill flip="none" rotWithShape="1">
          <a:gsLst>
            <a:gs pos="0">
              <a:srgbClr val="0070C0"/>
            </a:gs>
            <a:gs pos="35000">
              <a:srgbClr val="7030A0"/>
            </a:gs>
            <a:gs pos="75000">
              <a:srgbClr val="BD4B56"/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1"/>
          <a:tileRect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FB0B1-0239-42F1-AA15-485349081D34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itchFamily="34" charset="0" panose="020B0604020202020204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itchFamily="34" charset="0" panose="020B0604020202020204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hyperlink" Target="http://www.nso.ru/page/44911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5414" y="73925"/>
            <a:ext cx="84508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связи с предстоящими праздниками </a:t>
            </a:r>
            <a:r>
              <a:rPr lang="ru-RU" sz="3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напоминаем о необходимости соблюдения запрета дарить и получать подарки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4570412" y="5010720"/>
            <a:ext cx="4429125" cy="2952750"/>
          </a:xfrm>
          <a:prstGeom prst="ellipse">
            <a:avLst/>
          </a:prstGeom>
          <a:ln w="3175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504303" y="5027499"/>
            <a:ext cx="41104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b="1" u="sng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ЗА ИСКЛЮЧЕНИЕМ</a:t>
            </a:r>
            <a:r>
              <a:rPr lang="ru-RU" sz="20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 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подарков, полученных в </a:t>
            </a: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связи 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с протокольными мероприятиями, со служебными командировками или иными официальными </a:t>
            </a: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мероприятиями, участие 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/>
            </a:r>
            <a:b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 panose="02020603050405020304"/>
                <a:cs typeface="Times New Roman" pitchFamily="18" charset="0" panose="02020603050405020304"/>
              </a:rPr>
            </a:b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в </a:t>
            </a: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которых связано 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с </a:t>
            </a: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исполнением ими служебных (должностных) 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обязанностей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0165" y="8205740"/>
            <a:ext cx="77291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См.</a:t>
            </a:r>
            <a:r>
              <a:rPr lang="ru-RU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: статью 575 Гражданского кодекса Российской Федерации,  </a:t>
            </a:r>
          </a:p>
          <a:p>
            <a:r>
              <a:rPr lang="ru-RU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cs typeface="Times New Roman" pitchFamily="18" charset="0" panose="02020603050405020304"/>
              </a:rPr>
              <a:t>постановление Губернатора Новосибирской области от 01.07.2016 № 154</a:t>
            </a:r>
            <a:endParaRPr lang="ru-RU" b="1" dirty="0">
              <a:solidFill>
                <a:srgbClr val="00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 panose="02020603050405020304"/>
              <a:cs typeface="Times New Roman" pitchFamily="18" charset="0" panose="020206030504050203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5414" y="1734409"/>
            <a:ext cx="845089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Государственные гражданские служащие </a:t>
            </a:r>
          </a:p>
          <a:p>
            <a:pPr algn="ctr"/>
            <a:r>
              <a:rPr lang="ru-RU" sz="30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и муниципальные служащие, </a:t>
            </a:r>
          </a:p>
          <a:p>
            <a:pPr algn="ctr"/>
            <a:r>
              <a:rPr lang="ru-RU" sz="30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работники отдельных организаций</a:t>
            </a:r>
          </a:p>
          <a:p>
            <a:pPr algn="ctr"/>
            <a:r>
              <a:rPr lang="ru-RU" sz="3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не </a:t>
            </a:r>
            <a:r>
              <a:rPr lang="ru-RU" sz="3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вправе получать подарки </a:t>
            </a:r>
            <a:r>
              <a:rPr lang="ru-RU" sz="25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/>
            </a:r>
            <a:br>
              <a:rPr lang="ru-RU" sz="2500" b="1" dirty="0" smtClean="0">
                <a:solidFill>
                  <a:srgbClr val="00FFFF"/>
                </a:solidFill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</a:br>
            <a:r>
              <a:rPr lang="ru-RU" sz="25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от </a:t>
            </a:r>
            <a:r>
              <a:rPr lang="ru-RU" sz="25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физических (юридических) </a:t>
            </a:r>
            <a:r>
              <a:rPr lang="ru-RU" sz="25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лиц, </a:t>
            </a:r>
          </a:p>
          <a:p>
            <a:pPr algn="ctr"/>
            <a:r>
              <a:rPr lang="ru-RU" sz="25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</a:t>
            </a:r>
            <a:r>
              <a:rPr lang="ru-RU" sz="25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связи с их должностным положением или исполнением ими служебных (должностных) обязанностей</a:t>
            </a:r>
            <a:endParaRPr lang="ru-RU" sz="2500" b="1" dirty="0" smtClean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 panose="02020603050405020304"/>
              <a:ea typeface="Tahoma" pitchFamily="34" charset="0" panose="020B06040305040402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1514" y="278096"/>
            <a:ext cx="533942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Гражданский (муниципальный) служащий,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получивший подарок в связи с протокольным мероприятием, со служебной командировкой или иным официальным мероприятием, </a:t>
            </a:r>
          </a:p>
          <a:p>
            <a:pPr algn="ctr"/>
            <a:r>
              <a:rPr lang="ru-RU" sz="22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должен </a:t>
            </a:r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не позднее трех рабочих дней </a:t>
            </a:r>
            <a:endParaRPr lang="ru-RU" sz="2200" b="1" dirty="0" smtClean="0">
              <a:solidFill>
                <a:srgbClr val="00FFFF"/>
              </a:solidFill>
              <a:latin typeface="Times New Roman" pitchFamily="18" charset="0" panose="02020603050405020304"/>
              <a:ea typeface="Tahoma" pitchFamily="34" charset="0" panose="020B0604030504040204"/>
              <a:cs typeface="Times New Roman" pitchFamily="18" charset="0" panose="02020603050405020304"/>
            </a:endParaRPr>
          </a:p>
          <a:p>
            <a:pPr algn="ctr"/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со 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дня его получения </a:t>
            </a:r>
            <a:endParaRPr lang="ru-RU" sz="22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 panose="02020603050405020304"/>
              <a:ea typeface="Tahoma" pitchFamily="34" charset="0" panose="020B0604030504040204"/>
              <a:cs typeface="Times New Roman" pitchFamily="18" charset="0" panose="02020603050405020304"/>
            </a:endParaRPr>
          </a:p>
          <a:p>
            <a:pPr algn="ctr"/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(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а в случае получения подарка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во 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время служебной командировки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– </a:t>
            </a:r>
          </a:p>
          <a:p>
            <a:pPr algn="ctr"/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не позднее трех рабочих дней со дня возвращения лица) </a:t>
            </a:r>
          </a:p>
          <a:p>
            <a:pPr algn="ctr"/>
            <a:r>
              <a:rPr lang="ru-RU" sz="22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подать уведомление </a:t>
            </a:r>
          </a:p>
          <a:p>
            <a:pPr algn="ctr"/>
            <a:r>
              <a:rPr lang="ru-RU" sz="2200" b="1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уполномоченное структурное подразделение государственного органа (органа местного самоуправления), </a:t>
            </a:r>
          </a:p>
          <a:p>
            <a:pPr algn="ctr"/>
            <a:r>
              <a:rPr lang="ru-RU" sz="2200" b="1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котором он замещает должность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5890813" y="364375"/>
            <a:ext cx="2590800" cy="25908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5680434" y="3032696"/>
            <a:ext cx="3011558" cy="30115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208860"/>
            <a:ext cx="89995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Руководители и заместители руководителей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областных исполнительных органов государственной власти, а также </a:t>
            </a:r>
            <a:r>
              <a:rPr lang="ru-RU" sz="22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гражданские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 </a:t>
            </a:r>
            <a:r>
              <a:rPr lang="ru-RU" sz="22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служащие в администрации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Губернатора </a:t>
            </a:r>
            <a:r>
              <a:rPr lang="ru-RU" sz="2200" b="1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НСО </a:t>
            </a:r>
          </a:p>
          <a:p>
            <a:pPr algn="ctr"/>
            <a:r>
              <a:rPr lang="ru-RU" sz="2200" b="1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и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Правительства НСО </a:t>
            </a:r>
            <a:r>
              <a:rPr lang="ru-RU" sz="22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подают уведомление </a:t>
            </a:r>
          </a:p>
          <a:p>
            <a:pPr algn="ctr"/>
            <a:r>
              <a:rPr lang="ru-RU" sz="2200" b="1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отдел по профилактике коррупционных и иных </a:t>
            </a:r>
            <a:r>
              <a:rPr lang="ru-RU" sz="2200" b="1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правонарушений администрации Губернатора НСО и Правительства НСО</a:t>
            </a:r>
          </a:p>
          <a:p>
            <a:pPr algn="ctr"/>
            <a:endParaRPr lang="ru-RU" sz="1000" b="1" dirty="0" smtClean="0">
              <a:solidFill>
                <a:srgbClr val="00CCFF"/>
              </a:solidFill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  <a:p>
            <a:pPr algn="ctr"/>
            <a:r>
              <a:rPr lang="en-US" sz="20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  <a:hlinkClick r:id="rId4"/>
              </a:rPr>
              <a:t>http://</a:t>
            </a:r>
            <a:r>
              <a:rPr lang="en-US" sz="20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  <a:hlinkClick r:id="rId4"/>
              </a:rPr>
              <a:t>www.nso.ru/page/44911</a:t>
            </a:r>
            <a:r>
              <a:rPr lang="ru-RU" sz="20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 panose="020B0604030504040204"/>
                <a:ea typeface="Tahoma" pitchFamily="34" charset="0" panose="020B0604030504040204"/>
                <a:cs typeface="Tahoma" pitchFamily="34" charset="0" panose="020B0604030504040204"/>
              </a:rPr>
              <a:t> </a:t>
            </a:r>
            <a:endParaRPr lang="ru-RU" sz="2000" b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 panose="020B0604030504040204"/>
              <a:ea typeface="Tahoma" pitchFamily="34" charset="0" panose="020B0604030504040204"/>
              <a:cs typeface="Tahoma" pitchFamily="34" charset="0" panose="020B060403050404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8227" y="87630"/>
            <a:ext cx="431074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Подарок, стоимость которого </a:t>
            </a:r>
            <a:r>
              <a:rPr lang="ru-RU" sz="22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подтверждается документами и превышает 3 000 рублей </a:t>
            </a:r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либо стоимость которого </a:t>
            </a:r>
            <a:r>
              <a:rPr lang="ru-RU" sz="22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неизвестна, </a:t>
            </a:r>
            <a:r>
              <a:rPr lang="ru-RU" sz="22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сдается</a:t>
            </a:r>
            <a:r>
              <a:rPr lang="ru-RU" sz="2200" b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по акту на хранение </a:t>
            </a:r>
          </a:p>
          <a:p>
            <a:pPr algn="ctr"/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уполномоченное структурное подразделение государственного органа (органа местного самоуправления), в котором гражданский (муниципальный) служащий замещает должность</a:t>
            </a:r>
            <a:endParaRPr lang="ru-RU" sz="22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 panose="02020603050405020304"/>
              <a:ea typeface="Tahoma" pitchFamily="34" charset="0" panose="020B0604030504040204"/>
              <a:cs typeface="Times New Roman" pitchFamily="18" charset="0" panose="0202060305040502030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32495" y="6043988"/>
            <a:ext cx="409704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Гражданский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(муниципальный) служащий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,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сдавший подарок, </a:t>
            </a:r>
            <a:r>
              <a:rPr lang="ru-RU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может 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его выкупить,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 направив не позднее двух месяцев со дня сдачи подарка </a:t>
            </a:r>
            <a:r>
              <a:rPr lang="ru-RU" sz="2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заявление на имя представителя нанимателя</a:t>
            </a:r>
            <a:endParaRPr lang="ru-RU" sz="2200" i="1" dirty="0" smtClean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 panose="02020603050405020304"/>
              <a:ea typeface="Tahoma" pitchFamily="34" charset="0" panose="020B0604030504040204"/>
              <a:cs typeface="Times New Roman" pitchFamily="18" charset="0" panose="02020603050405020304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447552" y="6507727"/>
            <a:ext cx="1984999" cy="1873290"/>
          </a:xfrm>
          <a:prstGeom prst="ellipse">
            <a:avLst/>
          </a:prstGeom>
          <a:ln w="3175" cap="rnd">
            <a:solidFill>
              <a:srgbClr val="7030A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/>
        </p:blipFill>
        <p:spPr>
          <a:xfrm flipH="1">
            <a:off x="2551566" y="6449174"/>
            <a:ext cx="1897403" cy="1931843"/>
          </a:xfrm>
          <a:prstGeom prst="ellipse">
            <a:avLst/>
          </a:prstGeom>
          <a:ln w="3175" cap="rnd">
            <a:solidFill>
              <a:srgbClr val="7030A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4557828" y="272896"/>
            <a:ext cx="4087544" cy="3445895"/>
          </a:xfrm>
          <a:prstGeom prst="ellipse">
            <a:avLst/>
          </a:prstGeom>
          <a:ln w="3175" cap="rnd">
            <a:solidFill>
              <a:srgbClr val="7030A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93136" y="4251049"/>
            <a:ext cx="88364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Руководители и заместители руководителей </a:t>
            </a: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областных исполнительных органов государственной власти, а также </a:t>
            </a:r>
            <a:r>
              <a:rPr lang="ru-RU" sz="2000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гражданские служащие </a:t>
            </a:r>
            <a:endParaRPr lang="ru-RU" sz="2000" b="1" dirty="0" smtClean="0">
              <a:solidFill>
                <a:srgbClr val="00FF99"/>
              </a:solidFill>
              <a:latin typeface="Times New Roman" pitchFamily="18" charset="0" panose="02020603050405020304"/>
              <a:ea typeface="Tahoma" pitchFamily="34" charset="0" panose="020B0604030504040204"/>
              <a:cs typeface="Times New Roman" pitchFamily="18" charset="0" panose="02020603050405020304"/>
            </a:endParaRPr>
          </a:p>
          <a:p>
            <a:pPr algn="ctr"/>
            <a:r>
              <a:rPr lang="ru-RU" sz="20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администрации </a:t>
            </a: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Губернатора НСО и Правительства НСО </a:t>
            </a:r>
            <a:r>
              <a:rPr lang="ru-RU" sz="2000" b="1" dirty="0" smtClean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сдают подарок </a:t>
            </a:r>
          </a:p>
          <a:p>
            <a:pPr algn="ctr"/>
            <a:r>
              <a:rPr lang="ru-RU" sz="2000" b="1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в </a:t>
            </a:r>
            <a:r>
              <a:rPr lang="ru-RU" sz="2000" b="1" u="sng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уполномоченное структурное подразделение </a:t>
            </a:r>
            <a:r>
              <a:rPr lang="ru-RU" sz="2000" b="1" u="sng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управления делами Губернатора </a:t>
            </a:r>
            <a:r>
              <a:rPr lang="ru-RU" sz="2000" b="1" u="sng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НСО и Правительства НСО 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 panose="02020603050405020304"/>
                <a:ea typeface="Tahoma" pitchFamily="34" charset="0" panose="020B0604030504040204"/>
                <a:cs typeface="Times New Roman" pitchFamily="18" charset="0" panose="02020603050405020304"/>
              </a:rPr>
              <a:t> </a:t>
            </a:r>
            <a:endParaRPr lang="ru-RU" sz="20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 panose="02020603050405020304"/>
              <a:ea typeface="Tahoma" pitchFamily="34" charset="0" panose="020B0604030504040204"/>
              <a:cs typeface="Times New Roman" pitchFamily="18" charset="0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Тема 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Pages>0</Pages>
  <Words>312</Words>
  <Characters>0</Characters>
  <CharactersWithSpaces>0</CharactersWithSpaces>
  <Application>Р7-Офис/7.4.0.351</Application>
  <DocSecurity>0</DocSecurity>
  <PresentationFormat>Произвольный</PresentationFormat>
  <Lines>0</Lines>
  <Paragraphs>28</Paragraphs>
  <Slides>3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 1</vt:lpstr>
      <vt:lpstr>Slide 1</vt:lpstr>
      <vt:lpstr>Slide 2</vt:lpstr>
      <vt:lpstr>Slide 3</vt:lpstr>
    </vt:vector>
  </TitlesOfParts>
  <Manager/>
  <Company>Правительство Новосибирской области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Мартынов Максим Николаевич</dc:creator>
  <cp:keywords/>
  <dc:description/>
  <dc:identifier/>
  <dc:language/>
  <cp:lastModifiedBy>Долгова Елена Борисовна</cp:lastModifiedBy>
  <cp:revision>67</cp:revision>
  <dcterms:created xsi:type="dcterms:W3CDTF">2021-10-21T07:13:54Z</dcterms:created>
  <dcterms:modified xsi:type="dcterms:W3CDTF">2021-12-08T09:02:49Z</dcterms:modified>
  <cp:category/>
  <cp:contentStatus/>
  <cp:version/>
</cp:coreProperties>
</file>